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696" r:id="rId2"/>
    <p:sldId id="695" r:id="rId3"/>
    <p:sldId id="697" r:id="rId4"/>
    <p:sldId id="553" r:id="rId5"/>
    <p:sldId id="587" r:id="rId6"/>
    <p:sldId id="588" r:id="rId7"/>
    <p:sldId id="698" r:id="rId8"/>
    <p:sldId id="699" r:id="rId9"/>
    <p:sldId id="571" r:id="rId10"/>
    <p:sldId id="583" r:id="rId11"/>
    <p:sldId id="256" r:id="rId12"/>
    <p:sldId id="584" r:id="rId13"/>
    <p:sldId id="585" r:id="rId14"/>
    <p:sldId id="702" r:id="rId15"/>
    <p:sldId id="704" r:id="rId16"/>
    <p:sldId id="586" r:id="rId17"/>
    <p:sldId id="261" r:id="rId18"/>
    <p:sldId id="572" r:id="rId19"/>
    <p:sldId id="700" r:id="rId20"/>
    <p:sldId id="582" r:id="rId21"/>
    <p:sldId id="378" r:id="rId22"/>
    <p:sldId id="701" r:id="rId23"/>
    <p:sldId id="731" r:id="rId24"/>
    <p:sldId id="636" r:id="rId25"/>
    <p:sldId id="643" r:id="rId26"/>
    <p:sldId id="743" r:id="rId27"/>
    <p:sldId id="741" r:id="rId28"/>
    <p:sldId id="744" r:id="rId29"/>
    <p:sldId id="709" r:id="rId30"/>
    <p:sldId id="703" r:id="rId31"/>
    <p:sldId id="769" r:id="rId32"/>
    <p:sldId id="770" r:id="rId33"/>
    <p:sldId id="732" r:id="rId34"/>
    <p:sldId id="733" r:id="rId35"/>
    <p:sldId id="771" r:id="rId36"/>
    <p:sldId id="734" r:id="rId37"/>
    <p:sldId id="763" r:id="rId38"/>
    <p:sldId id="555" r:id="rId39"/>
    <p:sldId id="281" r:id="rId40"/>
    <p:sldId id="754" r:id="rId41"/>
    <p:sldId id="679" r:id="rId42"/>
    <p:sldId id="642" r:id="rId43"/>
    <p:sldId id="674" r:id="rId44"/>
    <p:sldId id="707" r:id="rId45"/>
    <p:sldId id="751" r:id="rId46"/>
    <p:sldId id="752" r:id="rId47"/>
    <p:sldId id="753" r:id="rId48"/>
    <p:sldId id="708" r:id="rId49"/>
    <p:sldId id="756" r:id="rId50"/>
    <p:sldId id="755" r:id="rId51"/>
    <p:sldId id="746" r:id="rId52"/>
    <p:sldId id="747" r:id="rId53"/>
    <p:sldId id="750" r:id="rId54"/>
    <p:sldId id="749" r:id="rId55"/>
    <p:sldId id="748" r:id="rId56"/>
    <p:sldId id="760" r:id="rId57"/>
    <p:sldId id="761" r:id="rId58"/>
    <p:sldId id="758" r:id="rId59"/>
    <p:sldId id="759" r:id="rId60"/>
    <p:sldId id="653" r:id="rId61"/>
    <p:sldId id="765" r:id="rId62"/>
    <p:sldId id="766" r:id="rId63"/>
    <p:sldId id="767" r:id="rId64"/>
    <p:sldId id="768" r:id="rId65"/>
    <p:sldId id="658" r:id="rId66"/>
    <p:sldId id="764" r:id="rId67"/>
    <p:sldId id="616" r:id="rId68"/>
    <p:sldId id="617" r:id="rId69"/>
    <p:sldId id="686" r:id="rId70"/>
    <p:sldId id="729" r:id="rId71"/>
    <p:sldId id="631" r:id="rId72"/>
    <p:sldId id="62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C21"/>
    <a:srgbClr val="003BA7"/>
    <a:srgbClr val="F5ACB6"/>
    <a:srgbClr val="FC688A"/>
    <a:srgbClr val="A9D28D"/>
    <a:srgbClr val="DAD6BF"/>
    <a:srgbClr val="E4E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78"/>
    <p:restoredTop sz="96405"/>
  </p:normalViewPr>
  <p:slideViewPr>
    <p:cSldViewPr snapToGrid="0">
      <p:cViewPr varScale="1">
        <p:scale>
          <a:sx n="130" d="100"/>
          <a:sy n="130" d="100"/>
        </p:scale>
        <p:origin x="16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F9950-C6AA-0B42-91A9-E22184514BB0}"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02558-413D-A34A-ABCC-152A64E73E62}" type="slidenum">
              <a:rPr lang="en-US" smtClean="0"/>
              <a:t>‹#›</a:t>
            </a:fld>
            <a:endParaRPr lang="en-US"/>
          </a:p>
        </p:txBody>
      </p:sp>
    </p:spTree>
    <p:extLst>
      <p:ext uri="{BB962C8B-B14F-4D97-AF65-F5344CB8AC3E}">
        <p14:creationId xmlns:p14="http://schemas.microsoft.com/office/powerpoint/2010/main" val="34619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5: </a:t>
            </a:r>
            <a:r>
              <a:rPr lang="en-US" altLang="en-US">
                <a:latin typeface="Arial" pitchFamily="34" charset="0"/>
                <a:ea typeface="Arial" pitchFamily="34" charset="0"/>
              </a:rPr>
              <a:t>Summary of the results for each evaluated section of interest and mapper. Good results are coloured in green, intermediate in yellow, and poor results in red.
</a:t>
            </a:r>
          </a:p>
          <a:p>
            <a:pPr marL="0" lvl="0" indent="0"/>
            <a:r>
              <a:rPr lang="en-US" altLang="en-US">
                <a:latin typeface="Arial" pitchFamily="34" charset="0"/>
                <a:ea typeface="Arial" pitchFamily="34" charset="0"/>
              </a:rPr>
              <a:t>Unless provided in the caption above, the following copyright applies to the content of this slide: © The Author(s) 2022. Published by Oxford University Press GigaScience.This is an Open Access article distributed under the terms of the Creative Commons Attribution License (https://creativecommons.org/licenses/by/4.0/), which permits unrestricted reuse, distribution, and reproduction in any medium, provided the original work is properly cited.© The Author(s) 2022. Published by Oxford University Press GigaScience.</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9A7818CC-9569-4390-AC36-0EC361BBD23C}" type="slidenum">
              <a:rPr lang="en-US" altLang="en-US" sz="1200"/>
              <a:t>17</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BC94-CDCB-94E1-5A7E-9096F05F7A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8E9038-AFF1-EC1F-4B9C-B1BC724EB2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2EE279-3C12-A565-E67C-B109CD87F45B}"/>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5" name="Footer Placeholder 4">
            <a:extLst>
              <a:ext uri="{FF2B5EF4-FFF2-40B4-BE49-F238E27FC236}">
                <a16:creationId xmlns:a16="http://schemas.microsoft.com/office/drawing/2014/main" id="{9741D885-0E13-8157-B4F3-54244C5FB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59CE85-4236-AAE7-AE1D-BC553D870BDD}"/>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099555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E503-8D90-2663-9C5F-541E562863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B5EF76-773B-6956-8C74-BCB01F4F8C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A0096-61EB-EC66-BF44-FFE4509AE122}"/>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5" name="Footer Placeholder 4">
            <a:extLst>
              <a:ext uri="{FF2B5EF4-FFF2-40B4-BE49-F238E27FC236}">
                <a16:creationId xmlns:a16="http://schemas.microsoft.com/office/drawing/2014/main" id="{F75C3031-D362-688D-BC66-3A8EE3396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78BF5-D453-1347-C38E-9C7CBE93E18B}"/>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1742474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963CAE-1602-B57D-6E16-99D493D735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A234A3-C1E9-FB12-9B60-9616E1548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475B-BB88-7641-B025-08393A66132A}"/>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5" name="Footer Placeholder 4">
            <a:extLst>
              <a:ext uri="{FF2B5EF4-FFF2-40B4-BE49-F238E27FC236}">
                <a16:creationId xmlns:a16="http://schemas.microsoft.com/office/drawing/2014/main" id="{8F8FEEDC-69DE-D209-444A-9BBC25297D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E81ED-C6A3-1107-6591-4C1AA9E32C24}"/>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71882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A30D-3DA1-3F48-A0A0-741ADD2290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5FF98-6C47-F5A5-15D8-656662BC44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326CB1-A5D7-ABF6-EDDC-9077314430BB}"/>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5" name="Footer Placeholder 4">
            <a:extLst>
              <a:ext uri="{FF2B5EF4-FFF2-40B4-BE49-F238E27FC236}">
                <a16:creationId xmlns:a16="http://schemas.microsoft.com/office/drawing/2014/main" id="{C382308C-50EE-B74B-9AD3-DA2B7D715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F26E7-15B9-5A20-2250-EC28C12C34E6}"/>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250403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E9A-F904-D8F4-13F9-E3F814FB7A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52766-8E08-CAA0-7093-7F138944F6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F2F8D7-422C-EE15-5BFC-5D446DC665D8}"/>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5" name="Footer Placeholder 4">
            <a:extLst>
              <a:ext uri="{FF2B5EF4-FFF2-40B4-BE49-F238E27FC236}">
                <a16:creationId xmlns:a16="http://schemas.microsoft.com/office/drawing/2014/main" id="{B07F15D0-331A-085F-CD73-D2E7A30F9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5D4F3-E2C8-3E02-6F53-F194EF12FCCE}"/>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168821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4B36-04F7-2FD0-D3BE-887234578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CAD82-0AEF-AFC4-B262-914ECFD7BE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10808F-042C-3C6C-DBB4-DFE8C5EE5D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DC1F5C-618A-D874-2107-609718041A92}"/>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6" name="Footer Placeholder 5">
            <a:extLst>
              <a:ext uri="{FF2B5EF4-FFF2-40B4-BE49-F238E27FC236}">
                <a16:creationId xmlns:a16="http://schemas.microsoft.com/office/drawing/2014/main" id="{4AD74DC7-3052-97C3-B31F-A722DA69B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24303-8BC6-5C3F-250E-0CC3D923B7BC}"/>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1766367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0628-11E2-EA90-BBED-8E7357FA4A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1293D2-434C-CA29-DED7-7C1087753E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2C83AB-6BDD-64D8-FFF4-39D52BBC65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B61D19-ABCA-371A-606F-A4D5A77331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87F3D8-4D1E-759D-31D6-B9273BF6A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7CA7B-B6B2-EC9C-5420-E2824968A5F2}"/>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8" name="Footer Placeholder 7">
            <a:extLst>
              <a:ext uri="{FF2B5EF4-FFF2-40B4-BE49-F238E27FC236}">
                <a16:creationId xmlns:a16="http://schemas.microsoft.com/office/drawing/2014/main" id="{4E38F63E-1BB0-2DA2-3441-A91ADEBBE7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DFCCDA-60F4-167F-BC6C-B4B8154001EC}"/>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629111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35D9-DA01-C12F-859A-78C5F06D1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66B081-45A7-9EA5-D3E0-D43AA6A7C776}"/>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4" name="Footer Placeholder 3">
            <a:extLst>
              <a:ext uri="{FF2B5EF4-FFF2-40B4-BE49-F238E27FC236}">
                <a16:creationId xmlns:a16="http://schemas.microsoft.com/office/drawing/2014/main" id="{A6048B5A-D876-2B51-9C6B-6D62F10E5D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E094DD-7B02-B362-4324-FACFFBF1056A}"/>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12657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1AF10-32E6-E9F4-8332-D87FAC5AF149}"/>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3" name="Footer Placeholder 2">
            <a:extLst>
              <a:ext uri="{FF2B5EF4-FFF2-40B4-BE49-F238E27FC236}">
                <a16:creationId xmlns:a16="http://schemas.microsoft.com/office/drawing/2014/main" id="{DCF26439-CF9A-948F-A2B8-4F641E1F78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78DC2-71A3-F199-479A-4852BA8E3735}"/>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650763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E350-A133-4B87-DF2B-197E289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05880D-D80B-5FBD-3358-8DC1BB5E33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CF8D1-13CB-4BBB-E852-C5D6BB52D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3A57D-2539-B20F-BF4A-D1FCCA3A7EEC}"/>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6" name="Footer Placeholder 5">
            <a:extLst>
              <a:ext uri="{FF2B5EF4-FFF2-40B4-BE49-F238E27FC236}">
                <a16:creationId xmlns:a16="http://schemas.microsoft.com/office/drawing/2014/main" id="{EC9FF04B-2740-419B-2F2A-B5AADE9226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F0C66-CA87-E97F-4A17-EDE2132863C3}"/>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77563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1F7E-1EED-BE6F-BD50-5BD42EF85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453ECC-0282-D602-E9A5-61178A60F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0D7395-C3C5-B89F-F5D4-1D7EE0488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6B90B-7FA4-C1C6-9E66-0E78264BE701}"/>
              </a:ext>
            </a:extLst>
          </p:cNvPr>
          <p:cNvSpPr>
            <a:spLocks noGrp="1"/>
          </p:cNvSpPr>
          <p:nvPr>
            <p:ph type="dt" sz="half" idx="10"/>
          </p:nvPr>
        </p:nvSpPr>
        <p:spPr/>
        <p:txBody>
          <a:bodyPr/>
          <a:lstStyle/>
          <a:p>
            <a:fld id="{462C555C-C28E-C447-8A20-6D251C6E7C67}" type="datetimeFigureOut">
              <a:rPr lang="en-US" smtClean="0"/>
              <a:t>11/15/22</a:t>
            </a:fld>
            <a:endParaRPr lang="en-US"/>
          </a:p>
        </p:txBody>
      </p:sp>
      <p:sp>
        <p:nvSpPr>
          <p:cNvPr id="6" name="Footer Placeholder 5">
            <a:extLst>
              <a:ext uri="{FF2B5EF4-FFF2-40B4-BE49-F238E27FC236}">
                <a16:creationId xmlns:a16="http://schemas.microsoft.com/office/drawing/2014/main" id="{99184CD5-CDE3-C08F-C83E-A80591D4A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CEAFD9-D1B4-EC7E-D095-C9BD5EEE3C9D}"/>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162315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FBDE4-28D9-0EBB-6B68-27264AC73D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37A83-85BB-376B-1770-E20B55CDA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4C65D-59C4-AF20-3E9E-5595C362F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2C555C-C28E-C447-8A20-6D251C6E7C67}" type="datetimeFigureOut">
              <a:rPr lang="en-US" smtClean="0"/>
              <a:t>11/15/22</a:t>
            </a:fld>
            <a:endParaRPr lang="en-US"/>
          </a:p>
        </p:txBody>
      </p:sp>
      <p:sp>
        <p:nvSpPr>
          <p:cNvPr id="5" name="Footer Placeholder 4">
            <a:extLst>
              <a:ext uri="{FF2B5EF4-FFF2-40B4-BE49-F238E27FC236}">
                <a16:creationId xmlns:a16="http://schemas.microsoft.com/office/drawing/2014/main" id="{50C9BCA9-EDAE-0C0A-CC5B-2FDF909D81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3E8DF8-B3AE-DB76-A99E-C0186F5558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4E8E28-EABB-5241-B358-C5BDF875EC8E}" type="slidenum">
              <a:rPr lang="en-US" smtClean="0"/>
              <a:t>‹#›</a:t>
            </a:fld>
            <a:endParaRPr lang="en-US"/>
          </a:p>
        </p:txBody>
      </p:sp>
    </p:spTree>
    <p:extLst>
      <p:ext uri="{BB962C8B-B14F-4D97-AF65-F5344CB8AC3E}">
        <p14:creationId xmlns:p14="http://schemas.microsoft.com/office/powerpoint/2010/main" val="386502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www.10xgenomics.com/support/single-cell-gene-expression/documentation/steps/sequencing/sample-index-sets-for-single-cell-3"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kb.10xgenomics.com/hc/en-us/articles/4998628924429-Why-should-I-include-introns-for-my-single-cell-whole-transcriptome-Gene-Expression-data-analysi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bitbucket.org/jerry00/scumi-dev/src/master/" TargetMode="External"/><Relationship Id="rId2" Type="http://schemas.openxmlformats.org/officeDocument/2006/relationships/hyperlink" Target="https://github.com/alexdobin/STAR/" TargetMode="External"/><Relationship Id="rId1" Type="http://schemas.openxmlformats.org/officeDocument/2006/relationships/slideLayout" Target="../slideLayouts/slideLayout2.xml"/><Relationship Id="rId6" Type="http://schemas.openxmlformats.org/officeDocument/2006/relationships/hyperlink" Target="https://github.com/COMBINE-lab/alevin-fry" TargetMode="External"/><Relationship Id="rId5" Type="http://schemas.openxmlformats.org/officeDocument/2006/relationships/hyperlink" Target="https://salmon.readthedocs.io/en/latest/alevin.html" TargetMode="External"/><Relationship Id="rId4" Type="http://schemas.openxmlformats.org/officeDocument/2006/relationships/hyperlink" Target="https://www.kallistobus.tool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gigascience/giac00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support.10xgenomics.com/single-cell-gene-expression/software/pipelines/latest/advanced/reference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genomebiology.biomedcentral.com/articles/10.1186/s13059-019-1662-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10xgenomics.com/single-cell-gene-expression/software/visualization/latest/tutorial"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teding.github.io/2019/04/25/sparse-matrices/"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10xgenomics.com/resources/dataset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dropbox.com/sh/qksaunln69yrqd1/AAAKLZ4E-yyfhb5-eYSnvnnZa?dl=0"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canpy.readthedocs.io/en/latest/" TargetMode="External"/><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JonathanShor/DoubletDetection" TargetMode="External"/><Relationship Id="rId3" Type="http://schemas.openxmlformats.org/officeDocument/2006/relationships/image" Target="../media/image63.png"/><Relationship Id="rId7" Type="http://schemas.openxmlformats.org/officeDocument/2006/relationships/hyperlink" Target="https://github.com/EDePasquale/DoubletDecon"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hyperlink" Target="https://www.biorxiv.org/content/early/2018/06/20/352484" TargetMode="External"/><Relationship Id="rId11" Type="http://schemas.openxmlformats.org/officeDocument/2006/relationships/hyperlink" Target="https://www.biorxiv.org/content/early/2018/07/09/357368" TargetMode="External"/><Relationship Id="rId5" Type="http://schemas.openxmlformats.org/officeDocument/2006/relationships/hyperlink" Target="https://github.com/chris-mcginnis-ucsf/DoubletFinder" TargetMode="External"/><Relationship Id="rId10" Type="http://schemas.openxmlformats.org/officeDocument/2006/relationships/hyperlink" Target="https://github.com/seandavi/awesome-single-cell/blob/master/github.com/AllonKleinLab/scrublet" TargetMode="External"/><Relationship Id="rId4" Type="http://schemas.openxmlformats.org/officeDocument/2006/relationships/image" Target="../media/image64.png"/><Relationship Id="rId9" Type="http://schemas.openxmlformats.org/officeDocument/2006/relationships/hyperlink" Target="https://github.com/TomKellyGenetics/DoubletDetectio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hyperlink" Target="http://bioconductor.org/packages/release/bioc/html/scran.html"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setosa.io/ev/principal-component-analysis/"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s://genomebiology.biomedcentral.com/articles/10.1186/s13059-019-1795-z#ref-CR20" TargetMode="External"/><Relationship Id="rId13" Type="http://schemas.openxmlformats.org/officeDocument/2006/relationships/hyperlink" Target="https://genomebiology.biomedcentral.com/articles/10.1186/s13059-019-1795-z#ref-CR25" TargetMode="External"/><Relationship Id="rId18" Type="http://schemas.openxmlformats.org/officeDocument/2006/relationships/hyperlink" Target="https://www.scrna-tools.org/tools?sort=name&amp;cats=Classification" TargetMode="External"/><Relationship Id="rId3" Type="http://schemas.openxmlformats.org/officeDocument/2006/relationships/hyperlink" Target="https://genomebiology.biomedcentral.com/articles/10.1186/s13059-019-1795-z#ref-CR15" TargetMode="External"/><Relationship Id="rId7" Type="http://schemas.openxmlformats.org/officeDocument/2006/relationships/hyperlink" Target="https://genomebiology.biomedcentral.com/articles/10.1186/s13059-019-1795-z#ref-CR19" TargetMode="External"/><Relationship Id="rId12" Type="http://schemas.openxmlformats.org/officeDocument/2006/relationships/hyperlink" Target="https://genomebiology.biomedcentral.com/articles/10.1186/s13059-019-1795-z#ref-CR24" TargetMode="External"/><Relationship Id="rId17" Type="http://schemas.openxmlformats.org/officeDocument/2006/relationships/hyperlink" Target="https://genomebiology.biomedcentral.com/articles/10.1186/s13059-019-1795-z#ref-CR29" TargetMode="External"/><Relationship Id="rId2" Type="http://schemas.openxmlformats.org/officeDocument/2006/relationships/hyperlink" Target="https://genomebiology.biomedcentral.com/articles/10.1186/s13059-019-1795-z#ref-CR14" TargetMode="External"/><Relationship Id="rId16" Type="http://schemas.openxmlformats.org/officeDocument/2006/relationships/hyperlink" Target="https://genomebiology.biomedcentral.com/articles/10.1186/s13059-019-1795-z#ref-CR28" TargetMode="External"/><Relationship Id="rId1" Type="http://schemas.openxmlformats.org/officeDocument/2006/relationships/slideLayout" Target="../slideLayouts/slideLayout2.xml"/><Relationship Id="rId6" Type="http://schemas.openxmlformats.org/officeDocument/2006/relationships/hyperlink" Target="https://genomebiology.biomedcentral.com/articles/10.1186/s13059-019-1795-z#ref-CR18" TargetMode="External"/><Relationship Id="rId11" Type="http://schemas.openxmlformats.org/officeDocument/2006/relationships/hyperlink" Target="https://genomebiology.biomedcentral.com/articles/10.1186/s13059-019-1795-z#ref-CR23" TargetMode="External"/><Relationship Id="rId5" Type="http://schemas.openxmlformats.org/officeDocument/2006/relationships/hyperlink" Target="https://genomebiology.biomedcentral.com/articles/10.1186/s13059-019-1795-z#ref-CR17" TargetMode="External"/><Relationship Id="rId15" Type="http://schemas.openxmlformats.org/officeDocument/2006/relationships/hyperlink" Target="https://genomebiology.biomedcentral.com/articles/10.1186/s13059-019-1795-z#ref-CR27" TargetMode="External"/><Relationship Id="rId10" Type="http://schemas.openxmlformats.org/officeDocument/2006/relationships/hyperlink" Target="https://genomebiology.biomedcentral.com/articles/10.1186/s13059-019-1795-z#ref-CR22" TargetMode="External"/><Relationship Id="rId19" Type="http://schemas.openxmlformats.org/officeDocument/2006/relationships/image" Target="../media/image117.png"/><Relationship Id="rId4" Type="http://schemas.openxmlformats.org/officeDocument/2006/relationships/hyperlink" Target="https://genomebiology.biomedcentral.com/articles/10.1186/s13059-019-1795-z#ref-CR16" TargetMode="External"/><Relationship Id="rId9" Type="http://schemas.openxmlformats.org/officeDocument/2006/relationships/hyperlink" Target="https://genomebiology.biomedcentral.com/articles/10.1186/s13059-019-1795-z#ref-CR21" TargetMode="External"/><Relationship Id="rId14" Type="http://schemas.openxmlformats.org/officeDocument/2006/relationships/hyperlink" Target="https://genomebiology.biomedcentral.com/articles/10.1186/s13059-019-1795-z#ref-CR26"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support.illumina.com/bulletins/2016/07/what-is-nucleotide-diversity-and-why-is-it-important.html" TargetMode="Externa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image" Target="../media/image13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upport.illumina.com/bulletins/2016/10/how-many-cycles-of-sbs-chemistry-are-in-my-kit.htm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upport.10xgenomics.com/single-cell-gene-expression/software/pipelines/latest/what-is-cell-ranger"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D03A-7566-5496-6D78-CE9D8B820CEB}"/>
              </a:ext>
            </a:extLst>
          </p:cNvPr>
          <p:cNvSpPr>
            <a:spLocks noGrp="1"/>
          </p:cNvSpPr>
          <p:nvPr>
            <p:ph type="title"/>
          </p:nvPr>
        </p:nvSpPr>
        <p:spPr/>
        <p:txBody>
          <a:bodyPr/>
          <a:lstStyle/>
          <a:p>
            <a:r>
              <a:rPr lang="en-US" dirty="0"/>
              <a:t>Introduction to </a:t>
            </a:r>
            <a:r>
              <a:rPr lang="en-US" dirty="0" err="1">
                <a:solidFill>
                  <a:schemeClr val="accent6"/>
                </a:solidFill>
              </a:rPr>
              <a:t>scRNAseq</a:t>
            </a:r>
            <a:r>
              <a:rPr lang="en-US" dirty="0">
                <a:solidFill>
                  <a:schemeClr val="accent6"/>
                </a:solidFill>
              </a:rPr>
              <a:t> Analysis</a:t>
            </a:r>
          </a:p>
        </p:txBody>
      </p:sp>
      <p:sp>
        <p:nvSpPr>
          <p:cNvPr id="4" name="TextBox 3">
            <a:extLst>
              <a:ext uri="{FF2B5EF4-FFF2-40B4-BE49-F238E27FC236}">
                <a16:creationId xmlns:a16="http://schemas.microsoft.com/office/drawing/2014/main" id="{7F6AB601-42E9-A0AF-6B40-15D851E41461}"/>
              </a:ext>
            </a:extLst>
          </p:cNvPr>
          <p:cNvSpPr txBox="1"/>
          <p:nvPr/>
        </p:nvSpPr>
        <p:spPr>
          <a:xfrm>
            <a:off x="8552329" y="5569545"/>
            <a:ext cx="3463128" cy="923330"/>
          </a:xfrm>
          <a:prstGeom prst="rect">
            <a:avLst/>
          </a:prstGeom>
          <a:noFill/>
        </p:spPr>
        <p:txBody>
          <a:bodyPr wrap="none" rtlCol="0">
            <a:spAutoFit/>
          </a:bodyPr>
          <a:lstStyle/>
          <a:p>
            <a:r>
              <a:rPr lang="en-US" dirty="0"/>
              <a:t>Jon </a:t>
            </a:r>
            <a:r>
              <a:rPr lang="en-US" dirty="0" err="1"/>
              <a:t>Preall</a:t>
            </a:r>
            <a:endParaRPr lang="en-US" dirty="0"/>
          </a:p>
          <a:p>
            <a:r>
              <a:rPr lang="en-US" dirty="0"/>
              <a:t>Research Associate Professor, CSHL</a:t>
            </a:r>
          </a:p>
          <a:p>
            <a:r>
              <a:rPr lang="en-US" dirty="0"/>
              <a:t>November 2022</a:t>
            </a:r>
          </a:p>
        </p:txBody>
      </p:sp>
      <p:pic>
        <p:nvPicPr>
          <p:cNvPr id="7" name="Picture 6">
            <a:extLst>
              <a:ext uri="{FF2B5EF4-FFF2-40B4-BE49-F238E27FC236}">
                <a16:creationId xmlns:a16="http://schemas.microsoft.com/office/drawing/2014/main" id="{6B5EA4AC-2D3F-3638-F37C-F89FB9718E42}"/>
              </a:ext>
            </a:extLst>
          </p:cNvPr>
          <p:cNvPicPr>
            <a:picLocks noChangeAspect="1"/>
          </p:cNvPicPr>
          <p:nvPr/>
        </p:nvPicPr>
        <p:blipFill>
          <a:blip r:embed="rId2"/>
          <a:stretch>
            <a:fillRect/>
          </a:stretch>
        </p:blipFill>
        <p:spPr>
          <a:xfrm>
            <a:off x="1328211" y="1628613"/>
            <a:ext cx="3490532" cy="3429000"/>
          </a:xfrm>
          <a:prstGeom prst="rect">
            <a:avLst/>
          </a:prstGeom>
        </p:spPr>
      </p:pic>
      <p:pic>
        <p:nvPicPr>
          <p:cNvPr id="3078" name="Picture 6">
            <a:extLst>
              <a:ext uri="{FF2B5EF4-FFF2-40B4-BE49-F238E27FC236}">
                <a16:creationId xmlns:a16="http://schemas.microsoft.com/office/drawing/2014/main" id="{8A7FB5B0-9DD9-AAE6-899A-B8032961B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257" y="1237648"/>
            <a:ext cx="4615998" cy="4504430"/>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a:extLst>
              <a:ext uri="{FF2B5EF4-FFF2-40B4-BE49-F238E27FC236}">
                <a16:creationId xmlns:a16="http://schemas.microsoft.com/office/drawing/2014/main" id="{033314A3-672B-3D12-AA7E-6DA77CCC760D}"/>
              </a:ext>
            </a:extLst>
          </p:cNvPr>
          <p:cNvSpPr/>
          <p:nvPr/>
        </p:nvSpPr>
        <p:spPr>
          <a:xfrm>
            <a:off x="5196113" y="2918964"/>
            <a:ext cx="1538515" cy="767666"/>
          </a:xfrm>
          <a:prstGeom prst="stripedRightArrow">
            <a:avLst>
              <a:gd name="adj1" fmla="val 50000"/>
              <a:gd name="adj2" fmla="val 8403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21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22771AC-0B80-0863-6A12-215709ADF829}"/>
              </a:ext>
            </a:extLst>
          </p:cNvPr>
          <p:cNvSpPr>
            <a:spLocks noGrp="1"/>
          </p:cNvSpPr>
          <p:nvPr>
            <p:ph type="title"/>
          </p:nvPr>
        </p:nvSpPr>
        <p:spPr>
          <a:xfrm>
            <a:off x="838200" y="365125"/>
            <a:ext cx="10515600" cy="1325563"/>
          </a:xfrm>
        </p:spPr>
        <p:txBody>
          <a:bodyPr/>
          <a:lstStyle/>
          <a:p>
            <a:r>
              <a:rPr lang="en-US" dirty="0"/>
              <a:t>Sample Indices</a:t>
            </a:r>
          </a:p>
        </p:txBody>
      </p:sp>
      <p:sp>
        <p:nvSpPr>
          <p:cNvPr id="7" name="TextBox 6">
            <a:extLst>
              <a:ext uri="{FF2B5EF4-FFF2-40B4-BE49-F238E27FC236}">
                <a16:creationId xmlns:a16="http://schemas.microsoft.com/office/drawing/2014/main" id="{3D92FBF9-1167-E9FF-7F00-B4BA5F5531D4}"/>
              </a:ext>
            </a:extLst>
          </p:cNvPr>
          <p:cNvSpPr txBox="1"/>
          <p:nvPr/>
        </p:nvSpPr>
        <p:spPr>
          <a:xfrm>
            <a:off x="685800" y="1921301"/>
            <a:ext cx="10845800" cy="25545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600">
                <a:latin typeface="Menlo" panose="020B0609030804020204" pitchFamily="49" charset="0"/>
                <a:ea typeface="Menlo" panose="020B0609030804020204" pitchFamily="49" charset="0"/>
                <a:cs typeface="Menlo" panose="020B0609030804020204" pitchFamily="49" charset="0"/>
              </a:defRPr>
            </a:lvl1pPr>
          </a:lstStyle>
          <a:p>
            <a:r>
              <a:rPr lang="en-US" dirty="0"/>
              <a:t># Workflow A = Illumina Forward Strand Sequencing Workflow,,,</a:t>
            </a:r>
          </a:p>
          <a:p>
            <a:r>
              <a:rPr lang="en-US" dirty="0"/>
              <a:t># Workflow B = Illumina Reverse Complement Sequencing Workflow,,,</a:t>
            </a:r>
          </a:p>
          <a:p>
            <a:r>
              <a:rPr lang="en-US" dirty="0"/>
              <a:t># Please contact </a:t>
            </a:r>
            <a:r>
              <a:rPr lang="en-US" dirty="0" err="1"/>
              <a:t>www.illumina.com</a:t>
            </a:r>
            <a:r>
              <a:rPr lang="en-US" dirty="0"/>
              <a:t> if you are unsure which sequencing workflow your Illumina instrument &amp; Illumina reagent kit uses,,,</a:t>
            </a:r>
          </a:p>
          <a:p>
            <a:endParaRPr lang="en-US" dirty="0"/>
          </a:p>
          <a:p>
            <a:r>
              <a:rPr lang="en-US" dirty="0" err="1"/>
              <a:t>index_name,index</a:t>
            </a:r>
            <a:r>
              <a:rPr lang="en-US" dirty="0"/>
              <a:t>(i7),index2_workflow_a(i5),index2_workflow_b(i5)</a:t>
            </a:r>
          </a:p>
          <a:p>
            <a:r>
              <a:rPr lang="en-US" dirty="0"/>
              <a:t>SI-TT-A1,GTAACATGCG,AGTGTTACCT,AGGTAACACT</a:t>
            </a:r>
          </a:p>
          <a:p>
            <a:r>
              <a:rPr lang="en-US" dirty="0"/>
              <a:t>SI-TT-A2,GTGGATCAAA,GCCAACCCTG,CAGGGTTGGC</a:t>
            </a:r>
          </a:p>
          <a:p>
            <a:r>
              <a:rPr lang="en-US" dirty="0"/>
              <a:t>SI-TT-A3,CACTACGAAA,TTAGACTGAT,ATCAGTCTAA</a:t>
            </a:r>
          </a:p>
          <a:p>
            <a:r>
              <a:rPr lang="en-US" dirty="0"/>
              <a:t>SI-TT-A4,CTCTAGCGAG,TATCTTCATC,GATGAAGATA</a:t>
            </a:r>
          </a:p>
        </p:txBody>
      </p:sp>
      <p:sp>
        <p:nvSpPr>
          <p:cNvPr id="9" name="TextBox 8">
            <a:extLst>
              <a:ext uri="{FF2B5EF4-FFF2-40B4-BE49-F238E27FC236}">
                <a16:creationId xmlns:a16="http://schemas.microsoft.com/office/drawing/2014/main" id="{08EF3E4D-F830-5AB8-1134-3791BECA6986}"/>
              </a:ext>
            </a:extLst>
          </p:cNvPr>
          <p:cNvSpPr txBox="1"/>
          <p:nvPr/>
        </p:nvSpPr>
        <p:spPr>
          <a:xfrm>
            <a:off x="6769100" y="4702770"/>
            <a:ext cx="4203700" cy="1477328"/>
          </a:xfrm>
          <a:prstGeom prst="rect">
            <a:avLst/>
          </a:prstGeom>
          <a:noFill/>
        </p:spPr>
        <p:txBody>
          <a:bodyPr wrap="square">
            <a:spAutoFit/>
          </a:bodyPr>
          <a:lstStyle/>
          <a:p>
            <a:pPr algn="l">
              <a:buFont typeface="Arial" panose="020B0604020202020204" pitchFamily="34" charset="0"/>
              <a:buChar char="•"/>
            </a:pPr>
            <a:r>
              <a:rPr lang="en-US" b="0" i="0" dirty="0" err="1">
                <a:solidFill>
                  <a:srgbClr val="333333"/>
                </a:solidFill>
                <a:effectLst/>
                <a:latin typeface="Open Sans" panose="020B0606030504020204" pitchFamily="34" charset="0"/>
              </a:rPr>
              <a:t>NovaSeq</a:t>
            </a:r>
            <a:r>
              <a:rPr lang="en-US" b="0" i="0" dirty="0">
                <a:solidFill>
                  <a:srgbClr val="333333"/>
                </a:solidFill>
                <a:effectLst/>
                <a:latin typeface="Open Sans" panose="020B0606030504020204" pitchFamily="34" charset="0"/>
              </a:rPr>
              <a:t> 6000 with v1.5 reagent kits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iSeq</a:t>
            </a:r>
            <a:r>
              <a:rPr lang="en-US" b="0" i="0" dirty="0">
                <a:solidFill>
                  <a:srgbClr val="333333"/>
                </a:solidFill>
                <a:effectLst/>
                <a:latin typeface="Open Sans" panose="020B0606030504020204" pitchFamily="34" charset="0"/>
              </a:rPr>
              <a:t> 100</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MiniSeq</a:t>
            </a:r>
            <a:r>
              <a:rPr lang="en-US" b="0" i="0" dirty="0">
                <a:solidFill>
                  <a:srgbClr val="333333"/>
                </a:solidFill>
                <a:effectLst/>
                <a:latin typeface="Open Sans" panose="020B0606030504020204" pitchFamily="34" charset="0"/>
              </a:rPr>
              <a:t> with Standard reagent kits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NextSeq</a:t>
            </a:r>
            <a:r>
              <a:rPr lang="en-US" b="0" i="0" dirty="0">
                <a:solidFill>
                  <a:srgbClr val="333333"/>
                </a:solidFill>
                <a:effectLst/>
                <a:latin typeface="Open Sans" panose="020B0606030504020204" pitchFamily="34" charset="0"/>
              </a:rPr>
              <a:t> Systems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X, </a:t>
            </a: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4000, </a:t>
            </a: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3000</a:t>
            </a:r>
          </a:p>
        </p:txBody>
      </p:sp>
      <p:sp>
        <p:nvSpPr>
          <p:cNvPr id="11" name="TextBox 10">
            <a:extLst>
              <a:ext uri="{FF2B5EF4-FFF2-40B4-BE49-F238E27FC236}">
                <a16:creationId xmlns:a16="http://schemas.microsoft.com/office/drawing/2014/main" id="{2E46716A-E369-7546-3AB8-058224087608}"/>
              </a:ext>
            </a:extLst>
          </p:cNvPr>
          <p:cNvSpPr txBox="1"/>
          <p:nvPr/>
        </p:nvSpPr>
        <p:spPr>
          <a:xfrm>
            <a:off x="990600" y="4702770"/>
            <a:ext cx="4800600" cy="1200329"/>
          </a:xfrm>
          <a:prstGeom prst="rect">
            <a:avLst/>
          </a:prstGeom>
          <a:noFill/>
        </p:spPr>
        <p:txBody>
          <a:bodyPr wrap="square">
            <a:spAutoFit/>
          </a:bodyPr>
          <a:lstStyle/>
          <a:p>
            <a:pPr algn="l">
              <a:buFont typeface="Arial" panose="020B0604020202020204" pitchFamily="34" charset="0"/>
              <a:buChar char="•"/>
            </a:pPr>
            <a:r>
              <a:rPr lang="en-US" b="0" i="0" dirty="0" err="1">
                <a:solidFill>
                  <a:srgbClr val="333333"/>
                </a:solidFill>
                <a:effectLst/>
                <a:latin typeface="Open Sans" panose="020B0606030504020204" pitchFamily="34" charset="0"/>
              </a:rPr>
              <a:t>NovaSeq</a:t>
            </a:r>
            <a:r>
              <a:rPr lang="en-US" b="0" i="0" dirty="0">
                <a:solidFill>
                  <a:srgbClr val="333333"/>
                </a:solidFill>
                <a:effectLst/>
                <a:latin typeface="Open Sans" panose="020B0606030504020204" pitchFamily="34" charset="0"/>
              </a:rPr>
              <a:t> 6000 with v1.0 reagent kits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MiSeq</a:t>
            </a: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err="1">
                <a:solidFill>
                  <a:srgbClr val="333333"/>
                </a:solidFill>
                <a:effectLst/>
                <a:latin typeface="Open Sans" panose="020B0606030504020204" pitchFamily="34" charset="0"/>
              </a:rPr>
              <a:t>MiniSeq</a:t>
            </a:r>
            <a:r>
              <a:rPr lang="en-US" b="0" i="0" dirty="0">
                <a:solidFill>
                  <a:srgbClr val="333333"/>
                </a:solidFill>
                <a:effectLst/>
                <a:latin typeface="Open Sans" panose="020B0606030504020204" pitchFamily="34" charset="0"/>
              </a:rPr>
              <a:t> with Rapid Reagent kits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2500, </a:t>
            </a: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2000</a:t>
            </a:r>
          </a:p>
        </p:txBody>
      </p:sp>
      <p:sp>
        <p:nvSpPr>
          <p:cNvPr id="12" name="TextBox 11">
            <a:extLst>
              <a:ext uri="{FF2B5EF4-FFF2-40B4-BE49-F238E27FC236}">
                <a16:creationId xmlns:a16="http://schemas.microsoft.com/office/drawing/2014/main" id="{80467963-FFC3-0532-160C-5E41D4C3B05A}"/>
              </a:ext>
            </a:extLst>
          </p:cNvPr>
          <p:cNvSpPr txBox="1"/>
          <p:nvPr/>
        </p:nvSpPr>
        <p:spPr>
          <a:xfrm>
            <a:off x="360299" y="4770065"/>
            <a:ext cx="630301" cy="1015663"/>
          </a:xfrm>
          <a:prstGeom prst="rect">
            <a:avLst/>
          </a:prstGeom>
          <a:noFill/>
        </p:spPr>
        <p:txBody>
          <a:bodyPr wrap="none" rtlCol="0">
            <a:spAutoFit/>
          </a:bodyPr>
          <a:lstStyle/>
          <a:p>
            <a:r>
              <a:rPr lang="en-US" sz="6000" dirty="0">
                <a:solidFill>
                  <a:schemeClr val="accent6"/>
                </a:solidFill>
              </a:rPr>
              <a:t>A</a:t>
            </a:r>
          </a:p>
        </p:txBody>
      </p:sp>
      <p:sp>
        <p:nvSpPr>
          <p:cNvPr id="13" name="TextBox 12">
            <a:extLst>
              <a:ext uri="{FF2B5EF4-FFF2-40B4-BE49-F238E27FC236}">
                <a16:creationId xmlns:a16="http://schemas.microsoft.com/office/drawing/2014/main" id="{B3CFDECD-FDB4-8777-511D-289C76E45945}"/>
              </a:ext>
            </a:extLst>
          </p:cNvPr>
          <p:cNvSpPr txBox="1"/>
          <p:nvPr/>
        </p:nvSpPr>
        <p:spPr>
          <a:xfrm>
            <a:off x="6119976" y="4770064"/>
            <a:ext cx="603050" cy="1015663"/>
          </a:xfrm>
          <a:prstGeom prst="rect">
            <a:avLst/>
          </a:prstGeom>
          <a:noFill/>
        </p:spPr>
        <p:txBody>
          <a:bodyPr wrap="none" rtlCol="0">
            <a:spAutoFit/>
          </a:bodyPr>
          <a:lstStyle/>
          <a:p>
            <a:r>
              <a:rPr lang="en-US" sz="6000" dirty="0">
                <a:solidFill>
                  <a:schemeClr val="accent6"/>
                </a:solidFill>
              </a:rPr>
              <a:t>B</a:t>
            </a:r>
          </a:p>
        </p:txBody>
      </p:sp>
      <p:sp>
        <p:nvSpPr>
          <p:cNvPr id="15" name="TextBox 14">
            <a:extLst>
              <a:ext uri="{FF2B5EF4-FFF2-40B4-BE49-F238E27FC236}">
                <a16:creationId xmlns:a16="http://schemas.microsoft.com/office/drawing/2014/main" id="{038F692C-B01F-F432-3450-588C5F4C9191}"/>
              </a:ext>
            </a:extLst>
          </p:cNvPr>
          <p:cNvSpPr txBox="1"/>
          <p:nvPr/>
        </p:nvSpPr>
        <p:spPr>
          <a:xfrm>
            <a:off x="620676" y="1500419"/>
            <a:ext cx="6102350" cy="369332"/>
          </a:xfrm>
          <a:prstGeom prst="rect">
            <a:avLst/>
          </a:prstGeom>
          <a:noFill/>
        </p:spPr>
        <p:txBody>
          <a:bodyPr wrap="square">
            <a:spAutoFit/>
          </a:bodyPr>
          <a:lstStyle/>
          <a:p>
            <a:r>
              <a:rPr lang="en-US" dirty="0" err="1">
                <a:solidFill>
                  <a:schemeClr val="accent6"/>
                </a:solidFill>
                <a:latin typeface="Menlo" panose="020B0609030804020204" pitchFamily="49" charset="0"/>
                <a:ea typeface="Menlo" panose="020B0609030804020204" pitchFamily="49" charset="0"/>
                <a:cs typeface="Menlo" panose="020B0609030804020204" pitchFamily="49" charset="0"/>
              </a:rPr>
              <a:t>Dual_Index_Kit_TT_Set_A.csv</a:t>
            </a:r>
            <a:endParaRPr lang="en-US"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
        <p:nvSpPr>
          <p:cNvPr id="17" name="TextBox 16">
            <a:extLst>
              <a:ext uri="{FF2B5EF4-FFF2-40B4-BE49-F238E27FC236}">
                <a16:creationId xmlns:a16="http://schemas.microsoft.com/office/drawing/2014/main" id="{BDACC703-0107-9151-2625-48B3BE78881C}"/>
              </a:ext>
            </a:extLst>
          </p:cNvPr>
          <p:cNvSpPr txBox="1"/>
          <p:nvPr/>
        </p:nvSpPr>
        <p:spPr>
          <a:xfrm>
            <a:off x="5092701" y="770235"/>
            <a:ext cx="6667499" cy="1200329"/>
          </a:xfrm>
          <a:prstGeom prst="rect">
            <a:avLst/>
          </a:prstGeom>
          <a:noFill/>
        </p:spPr>
        <p:txBody>
          <a:bodyPr wrap="square">
            <a:spAutoFit/>
          </a:bodyPr>
          <a:lstStyle/>
          <a:p>
            <a:r>
              <a:rPr lang="en-US" dirty="0">
                <a:hlinkClick r:id="rId2"/>
              </a:rPr>
              <a:t>https://www.10xgenomics.com/support/single-cell-gene-expression/documentation/steps/sequencing/sample-index-sets-for-single-cell-3</a:t>
            </a:r>
            <a:endParaRPr lang="en-US" dirty="0"/>
          </a:p>
          <a:p>
            <a:endParaRPr lang="en-US" dirty="0"/>
          </a:p>
        </p:txBody>
      </p:sp>
      <p:sp>
        <p:nvSpPr>
          <p:cNvPr id="18" name="TextBox 17">
            <a:extLst>
              <a:ext uri="{FF2B5EF4-FFF2-40B4-BE49-F238E27FC236}">
                <a16:creationId xmlns:a16="http://schemas.microsoft.com/office/drawing/2014/main" id="{D1D57924-007C-E5A3-B2B1-58CDF889E5D2}"/>
              </a:ext>
            </a:extLst>
          </p:cNvPr>
          <p:cNvSpPr txBox="1"/>
          <p:nvPr/>
        </p:nvSpPr>
        <p:spPr>
          <a:xfrm>
            <a:off x="1685842" y="6407022"/>
            <a:ext cx="8300799" cy="369332"/>
          </a:xfrm>
          <a:prstGeom prst="rect">
            <a:avLst/>
          </a:prstGeom>
          <a:noFill/>
        </p:spPr>
        <p:txBody>
          <a:bodyPr wrap="none" rtlCol="0">
            <a:spAutoFit/>
          </a:bodyPr>
          <a:lstStyle/>
          <a:p>
            <a:r>
              <a:rPr lang="en-US" dirty="0"/>
              <a:t>… only really necessary if you are not using </a:t>
            </a:r>
            <a:r>
              <a:rPr lang="en-US" dirty="0" err="1">
                <a:solidFill>
                  <a:schemeClr val="accent6"/>
                </a:solidFill>
                <a:latin typeface="Menlo" panose="020B0609030804020204" pitchFamily="49" charset="0"/>
                <a:ea typeface="Menlo" panose="020B0609030804020204" pitchFamily="49" charset="0"/>
                <a:cs typeface="Menlo" panose="020B0609030804020204" pitchFamily="49" charset="0"/>
              </a:rPr>
              <a:t>cellranger</a:t>
            </a:r>
            <a:r>
              <a:rPr lang="en-US"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accent6"/>
                </a:solidFill>
                <a:latin typeface="Menlo" panose="020B0609030804020204" pitchFamily="49" charset="0"/>
                <a:ea typeface="Menlo" panose="020B0609030804020204" pitchFamily="49" charset="0"/>
                <a:cs typeface="Menlo" panose="020B0609030804020204" pitchFamily="49" charset="0"/>
              </a:rPr>
              <a:t>mkfastq</a:t>
            </a:r>
            <a:r>
              <a:rPr lang="en-US" dirty="0"/>
              <a:t> to make FASTQs</a:t>
            </a:r>
          </a:p>
        </p:txBody>
      </p:sp>
    </p:spTree>
    <p:extLst>
      <p:ext uri="{BB962C8B-B14F-4D97-AF65-F5344CB8AC3E}">
        <p14:creationId xmlns:p14="http://schemas.microsoft.com/office/powerpoint/2010/main" val="1822926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003606-9BEB-FC85-3AB2-DA07B5BD957E}"/>
              </a:ext>
            </a:extLst>
          </p:cNvPr>
          <p:cNvSpPr txBox="1"/>
          <p:nvPr/>
        </p:nvSpPr>
        <p:spPr>
          <a:xfrm>
            <a:off x="1110049" y="1349735"/>
            <a:ext cx="10243751" cy="107721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err="1">
                <a:latin typeface="Menlo" panose="020B0609030804020204" pitchFamily="49" charset="0"/>
                <a:ea typeface="Menlo" panose="020B0609030804020204" pitchFamily="49" charset="0"/>
                <a:cs typeface="Menlo" panose="020B0609030804020204" pitchFamily="49" charset="0"/>
              </a:rPr>
              <a:t>cellranger</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mkfastq</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localcores</a:t>
            </a:r>
            <a:r>
              <a:rPr lang="en-US" sz="1600" dirty="0">
                <a:latin typeface="Menlo" panose="020B0609030804020204" pitchFamily="49" charset="0"/>
                <a:ea typeface="Menlo" panose="020B0609030804020204" pitchFamily="49" charset="0"/>
                <a:cs typeface="Menlo" panose="020B0609030804020204" pitchFamily="49" charset="0"/>
              </a:rPr>
              <a:t>=12 \</a:t>
            </a:r>
          </a:p>
          <a:p>
            <a:r>
              <a:rPr lang="en-US" sz="1600" dirty="0">
                <a:latin typeface="Menlo" panose="020B0609030804020204" pitchFamily="49" charset="0"/>
                <a:ea typeface="Menlo" panose="020B0609030804020204" pitchFamily="49" charset="0"/>
                <a:cs typeface="Menlo" panose="020B0609030804020204" pitchFamily="49" charset="0"/>
              </a:rPr>
              <a:t>	--run=/path/to/</a:t>
            </a:r>
            <a:r>
              <a:rPr lang="en-US" sz="1600" dirty="0" err="1">
                <a:latin typeface="Menlo" panose="020B0609030804020204" pitchFamily="49" charset="0"/>
                <a:ea typeface="Menlo" panose="020B0609030804020204" pitchFamily="49" charset="0"/>
                <a:cs typeface="Menlo" panose="020B0609030804020204" pitchFamily="49" charset="0"/>
              </a:rPr>
              <a:t>basecalls</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samplesheet</a:t>
            </a:r>
            <a:r>
              <a:rPr lang="en-US" sz="1600" dirty="0">
                <a:latin typeface="Menlo" panose="020B0609030804020204" pitchFamily="49" charset="0"/>
                <a:ea typeface="Menlo" panose="020B0609030804020204" pitchFamily="49" charset="0"/>
                <a:cs typeface="Menlo" panose="020B0609030804020204" pitchFamily="49" charset="0"/>
              </a:rPr>
              <a:t>=/path/to/</a:t>
            </a:r>
            <a:r>
              <a:rPr lang="en-US" sz="1600" dirty="0" err="1">
                <a:latin typeface="Menlo" panose="020B0609030804020204" pitchFamily="49" charset="0"/>
                <a:ea typeface="Menlo" panose="020B0609030804020204" pitchFamily="49" charset="0"/>
                <a:cs typeface="Menlo" panose="020B0609030804020204" pitchFamily="49" charset="0"/>
              </a:rPr>
              <a:t>SampleSheet.csv</a:t>
            </a:r>
            <a:r>
              <a:rPr lang="en-US" sz="1600" dirty="0">
                <a:latin typeface="Menlo" panose="020B0609030804020204" pitchFamily="49" charset="0"/>
                <a:ea typeface="Menlo" panose="020B0609030804020204" pitchFamily="49" charset="0"/>
                <a:cs typeface="Menlo" panose="020B0609030804020204" pitchFamily="49" charset="0"/>
              </a:rPr>
              <a:t> \</a:t>
            </a:r>
          </a:p>
        </p:txBody>
      </p:sp>
      <p:sp>
        <p:nvSpPr>
          <p:cNvPr id="12" name="Title 1">
            <a:extLst>
              <a:ext uri="{FF2B5EF4-FFF2-40B4-BE49-F238E27FC236}">
                <a16:creationId xmlns:a16="http://schemas.microsoft.com/office/drawing/2014/main" id="{56AEE72E-D357-8AEA-FC07-CB9AA9BADC57}"/>
              </a:ext>
            </a:extLst>
          </p:cNvPr>
          <p:cNvSpPr txBox="1">
            <a:spLocks/>
          </p:cNvSpPr>
          <p:nvPr/>
        </p:nvSpPr>
        <p:spPr>
          <a:xfrm>
            <a:off x="838200" y="365125"/>
            <a:ext cx="10515600" cy="83099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Running </a:t>
            </a:r>
            <a:r>
              <a:rPr lang="en-US" sz="4400" dirty="0" err="1">
                <a:solidFill>
                  <a:schemeClr val="accent6"/>
                </a:solidFill>
              </a:rPr>
              <a:t>mkfastq</a:t>
            </a:r>
            <a:endParaRPr lang="en-US" sz="4400" dirty="0">
              <a:solidFill>
                <a:schemeClr val="accent6"/>
              </a:solidFill>
            </a:endParaRPr>
          </a:p>
        </p:txBody>
      </p:sp>
      <p:sp>
        <p:nvSpPr>
          <p:cNvPr id="15" name="TextBox 14">
            <a:extLst>
              <a:ext uri="{FF2B5EF4-FFF2-40B4-BE49-F238E27FC236}">
                <a16:creationId xmlns:a16="http://schemas.microsoft.com/office/drawing/2014/main" id="{3C3FEFC4-C0F4-9FD5-B2DE-440981EA6A8A}"/>
              </a:ext>
            </a:extLst>
          </p:cNvPr>
          <p:cNvSpPr txBox="1"/>
          <p:nvPr/>
        </p:nvSpPr>
        <p:spPr>
          <a:xfrm>
            <a:off x="1110049" y="2580566"/>
            <a:ext cx="10243751" cy="397031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600">
                <a:latin typeface="Menlo" panose="020B0609030804020204" pitchFamily="49" charset="0"/>
                <a:ea typeface="Menlo" panose="020B0609030804020204" pitchFamily="49" charset="0"/>
                <a:cs typeface="Menlo" panose="020B0609030804020204" pitchFamily="49" charset="0"/>
              </a:defRPr>
            </a:lvl1pPr>
          </a:lstStyle>
          <a:p>
            <a:r>
              <a:rPr lang="en-US" sz="1200" dirty="0"/>
              <a:t>[Header],,,,,,,</a:t>
            </a:r>
          </a:p>
          <a:p>
            <a:r>
              <a:rPr lang="en-US" sz="1200" dirty="0"/>
              <a:t>IEMFileVersion,4,,,,,,</a:t>
            </a:r>
          </a:p>
          <a:p>
            <a:r>
              <a:rPr lang="en-US" sz="1200" dirty="0"/>
              <a:t>Date,5/25/18,,,,,,</a:t>
            </a:r>
          </a:p>
          <a:p>
            <a:r>
              <a:rPr lang="en-US" sz="1200" dirty="0" err="1"/>
              <a:t>Workflow,GenerateFASTQ</a:t>
            </a:r>
            <a:r>
              <a:rPr lang="en-US" sz="1200" dirty="0"/>
              <a:t>,,,,,,</a:t>
            </a:r>
          </a:p>
          <a:p>
            <a:r>
              <a:rPr lang="en-US" sz="1200" dirty="0" err="1"/>
              <a:t>Application,NextSeqFASTQOnly</a:t>
            </a:r>
            <a:r>
              <a:rPr lang="en-US" sz="1200" dirty="0"/>
              <a:t>,,,,,,</a:t>
            </a:r>
          </a:p>
          <a:p>
            <a:r>
              <a:rPr lang="en-US" sz="1200" dirty="0" err="1"/>
              <a:t>Assay,TruSeqHT</a:t>
            </a:r>
            <a:r>
              <a:rPr lang="en-US" sz="1200" dirty="0"/>
              <a:t>,,,,,,</a:t>
            </a:r>
          </a:p>
          <a:p>
            <a:r>
              <a:rPr lang="en-US" sz="1200" dirty="0"/>
              <a:t>Description,,,,,,,</a:t>
            </a:r>
          </a:p>
          <a:p>
            <a:r>
              <a:rPr lang="en-US" sz="1200" dirty="0" err="1"/>
              <a:t>Chemistry,Amplicon</a:t>
            </a:r>
            <a:r>
              <a:rPr lang="en-US" sz="1200" dirty="0"/>
              <a:t>,,,,,,</a:t>
            </a:r>
          </a:p>
          <a:p>
            <a:r>
              <a:rPr lang="en-US" sz="1200" dirty="0"/>
              <a:t>,,,,,,,</a:t>
            </a:r>
          </a:p>
          <a:p>
            <a:r>
              <a:rPr lang="en-US" sz="1200" dirty="0"/>
              <a:t>[Reads],,,,,,,</a:t>
            </a:r>
          </a:p>
          <a:p>
            <a:r>
              <a:rPr lang="en-US" sz="1200" dirty="0"/>
              <a:t>28,,,,,,,</a:t>
            </a:r>
          </a:p>
          <a:p>
            <a:r>
              <a:rPr lang="en-US" sz="1200" dirty="0"/>
              <a:t>90,,,,,,,</a:t>
            </a:r>
          </a:p>
          <a:p>
            <a:r>
              <a:rPr lang="en-US" sz="1200" dirty="0"/>
              <a:t>[Settings],,,,,,,</a:t>
            </a:r>
          </a:p>
          <a:p>
            <a:r>
              <a:rPr lang="en-US" sz="1200" dirty="0"/>
              <a:t>,,,,,,,</a:t>
            </a:r>
          </a:p>
          <a:p>
            <a:r>
              <a:rPr lang="en-US" sz="1200" dirty="0"/>
              <a:t>[Data],,,:,,,,</a:t>
            </a:r>
          </a:p>
          <a:p>
            <a:r>
              <a:rPr lang="en-US" sz="1200" dirty="0"/>
              <a:t>Sample_ID,Sample_Name,Sample_Plate,Sample_Well,I7_Index_ID,index,I5_Index_ID,index2,Sample_Project,Description</a:t>
            </a:r>
          </a:p>
          <a:p>
            <a:r>
              <a:rPr lang="en-US" sz="1200" dirty="0"/>
              <a:t>PlantCourse2022_10xGEX_control,PlantCourse2022_10xGEX_control,,,SI-TT-A9,SI-TT-A9,SI-TT-A9,SI-TT-A9PlantCourse2022,,</a:t>
            </a:r>
          </a:p>
          <a:p>
            <a:r>
              <a:rPr lang="en-US" sz="1200" dirty="0"/>
              <a:t>PlantCourse2022_10xGEX_treatment,PlantCourse2022_10xGEX_treatment,,,SI-TT-A10,SI-TT-A10,SI-TT-A10,SI-TT-A10,PlantCourse2022,</a:t>
            </a:r>
          </a:p>
        </p:txBody>
      </p:sp>
      <p:sp>
        <p:nvSpPr>
          <p:cNvPr id="16" name="TextBox 15">
            <a:extLst>
              <a:ext uri="{FF2B5EF4-FFF2-40B4-BE49-F238E27FC236}">
                <a16:creationId xmlns:a16="http://schemas.microsoft.com/office/drawing/2014/main" id="{B805DCE9-7DC9-547A-47A7-7CE9E3242A9D}"/>
              </a:ext>
            </a:extLst>
          </p:cNvPr>
          <p:cNvSpPr txBox="1"/>
          <p:nvPr/>
        </p:nvSpPr>
        <p:spPr>
          <a:xfrm>
            <a:off x="7009341" y="2580566"/>
            <a:ext cx="4344459" cy="646331"/>
          </a:xfrm>
          <a:prstGeom prst="rect">
            <a:avLst/>
          </a:prstGeom>
          <a:noFill/>
        </p:spPr>
        <p:txBody>
          <a:bodyPr wrap="none" rtlCol="0">
            <a:spAutoFit/>
          </a:bodyPr>
          <a:lstStyle/>
          <a:p>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SampleSheet.csv</a:t>
            </a:r>
            <a:endPar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
        <p:nvSpPr>
          <p:cNvPr id="18" name="TextBox 17">
            <a:extLst>
              <a:ext uri="{FF2B5EF4-FFF2-40B4-BE49-F238E27FC236}">
                <a16:creationId xmlns:a16="http://schemas.microsoft.com/office/drawing/2014/main" id="{C1A660D5-0047-48FA-490B-4558996CEA07}"/>
              </a:ext>
            </a:extLst>
          </p:cNvPr>
          <p:cNvSpPr txBox="1"/>
          <p:nvPr/>
        </p:nvSpPr>
        <p:spPr>
          <a:xfrm>
            <a:off x="5254486" y="549791"/>
            <a:ext cx="6099314" cy="646331"/>
          </a:xfrm>
          <a:prstGeom prst="rect">
            <a:avLst/>
          </a:prstGeom>
          <a:noFill/>
        </p:spPr>
        <p:txBody>
          <a:bodyPr wrap="square" rtlCol="0">
            <a:spAutoFit/>
          </a:bodyPr>
          <a:lstStyle/>
          <a:p>
            <a:r>
              <a:rPr lang="en-US" i="1" dirty="0"/>
              <a:t>NOTE: Use 10X’s </a:t>
            </a:r>
            <a:r>
              <a:rPr lang="en-US" i="1" dirty="0" err="1"/>
              <a:t>mkfastq</a:t>
            </a:r>
            <a:r>
              <a:rPr lang="en-US" i="1" dirty="0"/>
              <a:t>.  It plays nicely with 10X libraries and downstream pipelines, unlike the default Illumina </a:t>
            </a:r>
            <a:r>
              <a:rPr lang="en-US" i="1" dirty="0" err="1"/>
              <a:t>mkfastq</a:t>
            </a:r>
            <a:endParaRPr lang="en-US" i="1" dirty="0"/>
          </a:p>
        </p:txBody>
      </p:sp>
    </p:spTree>
    <p:extLst>
      <p:ext uri="{BB962C8B-B14F-4D97-AF65-F5344CB8AC3E}">
        <p14:creationId xmlns:p14="http://schemas.microsoft.com/office/powerpoint/2010/main" val="324387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629E2E-7613-AADD-677C-EBC73B4CD954}"/>
              </a:ext>
            </a:extLst>
          </p:cNvPr>
          <p:cNvSpPr txBox="1"/>
          <p:nvPr/>
        </p:nvSpPr>
        <p:spPr>
          <a:xfrm>
            <a:off x="3046970" y="1833940"/>
            <a:ext cx="6874771" cy="160043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&gt;$ </a:t>
            </a:r>
            <a:r>
              <a:rPr lang="en-US" dirty="0" err="1"/>
              <a:t>zcat</a:t>
            </a:r>
            <a:r>
              <a:rPr lang="en-US" dirty="0"/>
              <a:t> PlantCourse2022_10xGEX_control_S1_L001_I1_001.fastq.gz | head -n 4</a:t>
            </a:r>
          </a:p>
          <a:p>
            <a:r>
              <a:rPr lang="en-US" dirty="0"/>
              <a:t>@VH00553:6:AAALMHYHV:1:1101:18383:1000 1:N:0:AAGTGGAGAG+GTAACAGGAA</a:t>
            </a:r>
          </a:p>
          <a:p>
            <a:r>
              <a:rPr lang="en-US" dirty="0"/>
              <a:t>AAGTGGAGAG</a:t>
            </a:r>
          </a:p>
          <a:p>
            <a:r>
              <a:rPr lang="en-US" dirty="0"/>
              <a:t>+</a:t>
            </a:r>
          </a:p>
          <a:p>
            <a:r>
              <a:rPr lang="en-US" dirty="0"/>
              <a:t>CCCCCCCCCC</a:t>
            </a:r>
          </a:p>
        </p:txBody>
      </p:sp>
      <p:sp>
        <p:nvSpPr>
          <p:cNvPr id="7" name="TextBox 6">
            <a:extLst>
              <a:ext uri="{FF2B5EF4-FFF2-40B4-BE49-F238E27FC236}">
                <a16:creationId xmlns:a16="http://schemas.microsoft.com/office/drawing/2014/main" id="{1E215A8D-DFB8-7A2D-C025-45A421FA02CD}"/>
              </a:ext>
            </a:extLst>
          </p:cNvPr>
          <p:cNvSpPr txBox="1"/>
          <p:nvPr/>
        </p:nvSpPr>
        <p:spPr>
          <a:xfrm>
            <a:off x="3046970" y="3736881"/>
            <a:ext cx="6874771" cy="160043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&gt;</a:t>
            </a:r>
            <a:r>
              <a:rPr lang="en-US" dirty="0" err="1"/>
              <a:t>zcat</a:t>
            </a:r>
            <a:r>
              <a:rPr lang="en-US" dirty="0"/>
              <a:t> PlantCourse2022_10xGEX_control_S1_L001_I2_001.fastq.gz | head -n 4</a:t>
            </a:r>
          </a:p>
          <a:p>
            <a:r>
              <a:rPr lang="en-US" dirty="0"/>
              <a:t>@VH00553:6:AAALMHYHV:1:1101:18383:1000 2:N:0:AAGTGGAGAG+GTAACAGGAA</a:t>
            </a:r>
          </a:p>
          <a:p>
            <a:r>
              <a:rPr lang="en-US" dirty="0"/>
              <a:t>GTAACAGGAA</a:t>
            </a:r>
          </a:p>
          <a:p>
            <a:r>
              <a:rPr lang="en-US" dirty="0"/>
              <a:t>+</a:t>
            </a:r>
          </a:p>
          <a:p>
            <a:r>
              <a:rPr lang="en-US" dirty="0"/>
              <a:t>CCCCCCCCCC</a:t>
            </a:r>
          </a:p>
        </p:txBody>
      </p:sp>
      <p:sp>
        <p:nvSpPr>
          <p:cNvPr id="12" name="Title 1">
            <a:extLst>
              <a:ext uri="{FF2B5EF4-FFF2-40B4-BE49-F238E27FC236}">
                <a16:creationId xmlns:a16="http://schemas.microsoft.com/office/drawing/2014/main" id="{F31C2220-47C4-5B2C-4080-5BF8088D0827}"/>
              </a:ext>
            </a:extLst>
          </p:cNvPr>
          <p:cNvSpPr txBox="1">
            <a:spLocks/>
          </p:cNvSpPr>
          <p:nvPr/>
        </p:nvSpPr>
        <p:spPr>
          <a:xfrm>
            <a:off x="838200" y="365125"/>
            <a:ext cx="10515600" cy="83099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What do the FASTQ files look like?</a:t>
            </a:r>
            <a:endParaRPr lang="en-US" sz="4400" dirty="0">
              <a:solidFill>
                <a:schemeClr val="accent6"/>
              </a:solidFill>
            </a:endParaRPr>
          </a:p>
        </p:txBody>
      </p:sp>
      <p:sp>
        <p:nvSpPr>
          <p:cNvPr id="13" name="TextBox 12">
            <a:extLst>
              <a:ext uri="{FF2B5EF4-FFF2-40B4-BE49-F238E27FC236}">
                <a16:creationId xmlns:a16="http://schemas.microsoft.com/office/drawing/2014/main" id="{81801B53-5120-BC59-7422-B55EDE6C26D6}"/>
              </a:ext>
            </a:extLst>
          </p:cNvPr>
          <p:cNvSpPr txBox="1"/>
          <p:nvPr/>
        </p:nvSpPr>
        <p:spPr>
          <a:xfrm>
            <a:off x="1130300" y="2203271"/>
            <a:ext cx="1641219" cy="646331"/>
          </a:xfrm>
          <a:prstGeom prst="rect">
            <a:avLst/>
          </a:prstGeom>
          <a:noFill/>
        </p:spPr>
        <p:txBody>
          <a:bodyPr wrap="none" rtlCol="0">
            <a:spAutoFit/>
          </a:bodyPr>
          <a:lstStyle/>
          <a:p>
            <a:r>
              <a:rPr lang="en-US" sz="3600" dirty="0">
                <a:solidFill>
                  <a:schemeClr val="accent6"/>
                </a:solidFill>
              </a:rPr>
              <a:t>i7 index</a:t>
            </a:r>
          </a:p>
        </p:txBody>
      </p:sp>
      <p:sp>
        <p:nvSpPr>
          <p:cNvPr id="14" name="TextBox 13">
            <a:extLst>
              <a:ext uri="{FF2B5EF4-FFF2-40B4-BE49-F238E27FC236}">
                <a16:creationId xmlns:a16="http://schemas.microsoft.com/office/drawing/2014/main" id="{8459F6EB-2FBC-7599-D3D5-3F3B6C587379}"/>
              </a:ext>
            </a:extLst>
          </p:cNvPr>
          <p:cNvSpPr txBox="1"/>
          <p:nvPr/>
        </p:nvSpPr>
        <p:spPr>
          <a:xfrm>
            <a:off x="1130299" y="4008399"/>
            <a:ext cx="1641219" cy="646331"/>
          </a:xfrm>
          <a:prstGeom prst="rect">
            <a:avLst/>
          </a:prstGeom>
          <a:noFill/>
        </p:spPr>
        <p:txBody>
          <a:bodyPr wrap="none" rtlCol="0">
            <a:spAutoFit/>
          </a:bodyPr>
          <a:lstStyle/>
          <a:p>
            <a:r>
              <a:rPr lang="en-US" sz="3600" dirty="0">
                <a:solidFill>
                  <a:schemeClr val="accent6"/>
                </a:solidFill>
              </a:rPr>
              <a:t>i5 index</a:t>
            </a:r>
          </a:p>
        </p:txBody>
      </p:sp>
      <p:sp>
        <p:nvSpPr>
          <p:cNvPr id="16" name="TextBox 15">
            <a:extLst>
              <a:ext uri="{FF2B5EF4-FFF2-40B4-BE49-F238E27FC236}">
                <a16:creationId xmlns:a16="http://schemas.microsoft.com/office/drawing/2014/main" id="{D4BF0006-1C5C-69C8-3BB1-D9A27528971C}"/>
              </a:ext>
            </a:extLst>
          </p:cNvPr>
          <p:cNvSpPr txBox="1"/>
          <p:nvPr/>
        </p:nvSpPr>
        <p:spPr>
          <a:xfrm>
            <a:off x="1778000" y="5640205"/>
            <a:ext cx="8940800" cy="523220"/>
          </a:xfrm>
          <a:prstGeom prst="rect">
            <a:avLst/>
          </a:prstGeom>
          <a:noFill/>
        </p:spPr>
        <p:txBody>
          <a:bodyPr wrap="square">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index_name</a:t>
            </a:r>
            <a:r>
              <a:rPr lang="en-US" sz="1400" dirty="0">
                <a:latin typeface="Menlo" panose="020B0609030804020204" pitchFamily="49" charset="0"/>
                <a:ea typeface="Menlo" panose="020B0609030804020204" pitchFamily="49" charset="0"/>
                <a:cs typeface="Menlo" panose="020B0609030804020204" pitchFamily="49" charset="0"/>
              </a:rPr>
              <a:t>,	index(i7),	index2_workflow_a(i5),	index2_workflow_b(i5)</a:t>
            </a:r>
          </a:p>
          <a:p>
            <a:r>
              <a:rPr lang="en-US" sz="1400" dirty="0">
                <a:latin typeface="Menlo" panose="020B0609030804020204" pitchFamily="49" charset="0"/>
                <a:ea typeface="Menlo" panose="020B0609030804020204" pitchFamily="49" charset="0"/>
                <a:cs typeface="Menlo" panose="020B0609030804020204" pitchFamily="49" charset="0"/>
              </a:rPr>
              <a:t>SI-TT-A9,	AAGTGGAGAG,	TTCCTGTTAC,		GTAACAGGAA</a:t>
            </a:r>
          </a:p>
        </p:txBody>
      </p:sp>
      <p:sp>
        <p:nvSpPr>
          <p:cNvPr id="17" name="TextBox 16">
            <a:extLst>
              <a:ext uri="{FF2B5EF4-FFF2-40B4-BE49-F238E27FC236}">
                <a16:creationId xmlns:a16="http://schemas.microsoft.com/office/drawing/2014/main" id="{EEC0F472-5EF8-8A74-D2BF-863FC4D74887}"/>
              </a:ext>
            </a:extLst>
          </p:cNvPr>
          <p:cNvSpPr txBox="1"/>
          <p:nvPr/>
        </p:nvSpPr>
        <p:spPr>
          <a:xfrm>
            <a:off x="2082800" y="6271148"/>
            <a:ext cx="7838941" cy="369332"/>
          </a:xfrm>
          <a:prstGeom prst="rect">
            <a:avLst/>
          </a:prstGeom>
          <a:noFill/>
        </p:spPr>
        <p:txBody>
          <a:bodyPr wrap="none" rtlCol="0">
            <a:spAutoFit/>
          </a:bodyPr>
          <a:lstStyle/>
          <a:p>
            <a:r>
              <a:rPr lang="en-US" dirty="0"/>
              <a:t>This was sequenced on a </a:t>
            </a:r>
            <a:r>
              <a:rPr lang="en-US" dirty="0" err="1"/>
              <a:t>NextSeq</a:t>
            </a:r>
            <a:r>
              <a:rPr lang="en-US" dirty="0"/>
              <a:t>, so you can see the i5 read matches workflow b</a:t>
            </a:r>
          </a:p>
        </p:txBody>
      </p:sp>
    </p:spTree>
    <p:extLst>
      <p:ext uri="{BB962C8B-B14F-4D97-AF65-F5344CB8AC3E}">
        <p14:creationId xmlns:p14="http://schemas.microsoft.com/office/powerpoint/2010/main" val="270983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9B5723-17C7-4AF2-9714-363B4B883502}"/>
              </a:ext>
            </a:extLst>
          </p:cNvPr>
          <p:cNvSpPr txBox="1"/>
          <p:nvPr/>
        </p:nvSpPr>
        <p:spPr>
          <a:xfrm>
            <a:off x="1130299" y="1952954"/>
            <a:ext cx="10294551" cy="1169551"/>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&gt;</a:t>
            </a:r>
            <a:r>
              <a:rPr lang="en-US" dirty="0" err="1"/>
              <a:t>zcat</a:t>
            </a:r>
            <a:r>
              <a:rPr lang="en-US" dirty="0"/>
              <a:t> PlantCourse2022_10xGEX_control_S1_L001_R1_001.fastq.gz | head -n 4</a:t>
            </a:r>
          </a:p>
          <a:p>
            <a:r>
              <a:rPr lang="en-US" dirty="0"/>
              <a:t>@VH00553:6:AAALMHYHV:1:1101:18383:1000 1:N:0:AAGTGGAGAG+GTAACAGGAA</a:t>
            </a:r>
          </a:p>
          <a:p>
            <a:r>
              <a:rPr lang="en-US" dirty="0"/>
              <a:t>NGCGTATAGGCTGGATGAAGTTAGTCGG</a:t>
            </a:r>
          </a:p>
          <a:p>
            <a:r>
              <a:rPr lang="en-US" dirty="0"/>
              <a:t>+</a:t>
            </a:r>
          </a:p>
          <a:p>
            <a:r>
              <a:rPr lang="en-US" dirty="0"/>
              <a:t>#CCC;CCCCCCCCCCCCCCCCCCCC-CC</a:t>
            </a:r>
          </a:p>
        </p:txBody>
      </p:sp>
      <p:sp>
        <p:nvSpPr>
          <p:cNvPr id="5" name="TextBox 4">
            <a:extLst>
              <a:ext uri="{FF2B5EF4-FFF2-40B4-BE49-F238E27FC236}">
                <a16:creationId xmlns:a16="http://schemas.microsoft.com/office/drawing/2014/main" id="{F00DC9C8-44A8-8C3B-DE94-69F1B1C7D214}"/>
              </a:ext>
            </a:extLst>
          </p:cNvPr>
          <p:cNvSpPr txBox="1"/>
          <p:nvPr/>
        </p:nvSpPr>
        <p:spPr>
          <a:xfrm>
            <a:off x="1130299" y="4134993"/>
            <a:ext cx="10294551" cy="1169551"/>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&gt;</a:t>
            </a:r>
            <a:r>
              <a:rPr lang="en-US" dirty="0" err="1"/>
              <a:t>zcat</a:t>
            </a:r>
            <a:r>
              <a:rPr lang="en-US" dirty="0"/>
              <a:t> PlantCourse2022_10xGEX_control_S1_L001_R2_001.fastq.gz | head -n 4</a:t>
            </a:r>
          </a:p>
          <a:p>
            <a:r>
              <a:rPr lang="en-US" dirty="0"/>
              <a:t>@VH00553:6:AAALMHYHV:1:1101:18383:1000 2:N:0:AAGTGGAGAG+GTAACAGGAA</a:t>
            </a:r>
          </a:p>
          <a:p>
            <a:r>
              <a:rPr lang="en-US" dirty="0"/>
              <a:t>AAGCAGTGGTATCAACGCAGAGTACATGGCCAAGTACTACCTGGACGACACGGTGGACGTGGTCAAGATGCTGGACGGCCTGGCCAGCGC</a:t>
            </a:r>
          </a:p>
          <a:p>
            <a:r>
              <a:rPr lang="en-US" dirty="0"/>
              <a:t>+</a:t>
            </a:r>
          </a:p>
          <a:p>
            <a:r>
              <a:rPr lang="en-US" dirty="0"/>
              <a:t>CCCCCCCCCCCC-CCCCC;CCCCCCC-C;CCC-CCCCCCCCCCCCCCCC-CCCCCCCCCCCCCCCCC-CCCCCCCCCCC;CCCCCCCCC-</a:t>
            </a:r>
          </a:p>
        </p:txBody>
      </p:sp>
      <p:sp>
        <p:nvSpPr>
          <p:cNvPr id="6" name="Title 1">
            <a:extLst>
              <a:ext uri="{FF2B5EF4-FFF2-40B4-BE49-F238E27FC236}">
                <a16:creationId xmlns:a16="http://schemas.microsoft.com/office/drawing/2014/main" id="{BA8DA236-3F62-80A7-DEB4-A949D4773465}"/>
              </a:ext>
            </a:extLst>
          </p:cNvPr>
          <p:cNvSpPr txBox="1">
            <a:spLocks/>
          </p:cNvSpPr>
          <p:nvPr/>
        </p:nvSpPr>
        <p:spPr>
          <a:xfrm>
            <a:off x="838200" y="365125"/>
            <a:ext cx="10515600" cy="83099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What do the FASTQ files look like?</a:t>
            </a:r>
            <a:endParaRPr lang="en-US" sz="4400" dirty="0">
              <a:solidFill>
                <a:schemeClr val="accent6"/>
              </a:solidFill>
            </a:endParaRPr>
          </a:p>
        </p:txBody>
      </p:sp>
      <p:sp>
        <p:nvSpPr>
          <p:cNvPr id="7" name="TextBox 6">
            <a:extLst>
              <a:ext uri="{FF2B5EF4-FFF2-40B4-BE49-F238E27FC236}">
                <a16:creationId xmlns:a16="http://schemas.microsoft.com/office/drawing/2014/main" id="{4559EB01-1E49-021F-EC77-DE8FFC8500B9}"/>
              </a:ext>
            </a:extLst>
          </p:cNvPr>
          <p:cNvSpPr txBox="1"/>
          <p:nvPr/>
        </p:nvSpPr>
        <p:spPr>
          <a:xfrm>
            <a:off x="1130299" y="1327401"/>
            <a:ext cx="1353127" cy="646331"/>
          </a:xfrm>
          <a:prstGeom prst="rect">
            <a:avLst/>
          </a:prstGeom>
          <a:noFill/>
        </p:spPr>
        <p:txBody>
          <a:bodyPr wrap="none" rtlCol="0">
            <a:spAutoFit/>
          </a:bodyPr>
          <a:lstStyle/>
          <a:p>
            <a:r>
              <a:rPr lang="en-US" sz="3600" dirty="0">
                <a:solidFill>
                  <a:schemeClr val="accent6"/>
                </a:solidFill>
              </a:rPr>
              <a:t>Read1</a:t>
            </a:r>
          </a:p>
        </p:txBody>
      </p:sp>
      <p:sp>
        <p:nvSpPr>
          <p:cNvPr id="8" name="TextBox 7">
            <a:extLst>
              <a:ext uri="{FF2B5EF4-FFF2-40B4-BE49-F238E27FC236}">
                <a16:creationId xmlns:a16="http://schemas.microsoft.com/office/drawing/2014/main" id="{039014BA-BB23-9289-CBAD-E5315892BDCE}"/>
              </a:ext>
            </a:extLst>
          </p:cNvPr>
          <p:cNvSpPr txBox="1"/>
          <p:nvPr/>
        </p:nvSpPr>
        <p:spPr>
          <a:xfrm>
            <a:off x="1130299" y="3412330"/>
            <a:ext cx="1353127" cy="646331"/>
          </a:xfrm>
          <a:prstGeom prst="rect">
            <a:avLst/>
          </a:prstGeom>
          <a:noFill/>
        </p:spPr>
        <p:txBody>
          <a:bodyPr wrap="none" rtlCol="0">
            <a:spAutoFit/>
          </a:bodyPr>
          <a:lstStyle/>
          <a:p>
            <a:r>
              <a:rPr lang="en-US" sz="3600" dirty="0">
                <a:solidFill>
                  <a:schemeClr val="accent6"/>
                </a:solidFill>
              </a:rPr>
              <a:t>Read2</a:t>
            </a:r>
          </a:p>
        </p:txBody>
      </p:sp>
      <p:sp>
        <p:nvSpPr>
          <p:cNvPr id="9" name="TextBox 8">
            <a:extLst>
              <a:ext uri="{FF2B5EF4-FFF2-40B4-BE49-F238E27FC236}">
                <a16:creationId xmlns:a16="http://schemas.microsoft.com/office/drawing/2014/main" id="{F76EB047-3C94-C68F-CE5F-B80EBD7DECB3}"/>
              </a:ext>
            </a:extLst>
          </p:cNvPr>
          <p:cNvSpPr txBox="1"/>
          <p:nvPr/>
        </p:nvSpPr>
        <p:spPr>
          <a:xfrm>
            <a:off x="1130298" y="5706112"/>
            <a:ext cx="10294551" cy="923330"/>
          </a:xfrm>
          <a:prstGeom prst="rect">
            <a:avLst/>
          </a:prstGeom>
          <a:noFill/>
        </p:spPr>
        <p:txBody>
          <a:bodyPr wrap="square" rtlCol="0">
            <a:spAutoFit/>
          </a:bodyPr>
          <a:lstStyle/>
          <a:p>
            <a:r>
              <a:rPr lang="en-US" dirty="0"/>
              <a:t>Note that the i7 and i5 indices of the associated read are written into the @NAME lines here.  This means you don’t really need to worry about keeping, sharing, or depositing the i5 and i7 FASTQ files, as they are basically just “TMI”</a:t>
            </a:r>
          </a:p>
        </p:txBody>
      </p:sp>
    </p:spTree>
    <p:extLst>
      <p:ext uri="{BB962C8B-B14F-4D97-AF65-F5344CB8AC3E}">
        <p14:creationId xmlns:p14="http://schemas.microsoft.com/office/powerpoint/2010/main" val="1766319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8DCB-96A5-6F90-4632-FDFDB4F3D9E2}"/>
              </a:ext>
            </a:extLst>
          </p:cNvPr>
          <p:cNvSpPr>
            <a:spLocks noGrp="1"/>
          </p:cNvSpPr>
          <p:nvPr>
            <p:ph type="title"/>
          </p:nvPr>
        </p:nvSpPr>
        <p:spPr/>
        <p:txBody>
          <a:bodyPr/>
          <a:lstStyle/>
          <a:p>
            <a:r>
              <a:rPr lang="en-US" dirty="0"/>
              <a:t>Running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cellranger</a:t>
            </a:r>
            <a:r>
              <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rPr>
              <a:t> count</a:t>
            </a:r>
          </a:p>
        </p:txBody>
      </p:sp>
      <p:sp>
        <p:nvSpPr>
          <p:cNvPr id="5" name="TextBox 4">
            <a:extLst>
              <a:ext uri="{FF2B5EF4-FFF2-40B4-BE49-F238E27FC236}">
                <a16:creationId xmlns:a16="http://schemas.microsoft.com/office/drawing/2014/main" id="{62856BFE-493E-346A-F7D4-A3C9AED265F1}"/>
              </a:ext>
            </a:extLst>
          </p:cNvPr>
          <p:cNvSpPr txBox="1"/>
          <p:nvPr/>
        </p:nvSpPr>
        <p:spPr>
          <a:xfrm>
            <a:off x="2242457" y="1947599"/>
            <a:ext cx="7696199" cy="2893100"/>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SAMPLE= SeqTech22_RNA_10k</a:t>
            </a:r>
          </a:p>
          <a:p>
            <a:r>
              <a:rPr lang="en-US" dirty="0"/>
              <a:t>TRANSCRIPTOME=/path/to/</a:t>
            </a:r>
            <a:r>
              <a:rPr lang="en-US" dirty="0" err="1"/>
              <a:t>CellRanger</a:t>
            </a:r>
            <a:r>
              <a:rPr lang="en-US" dirty="0"/>
              <a:t>/references/refdata-gex-GRCh38-2020-A</a:t>
            </a:r>
          </a:p>
          <a:p>
            <a:r>
              <a:rPr lang="en-US" dirty="0"/>
              <a:t>FASTQPATH=/path/to/folder/containing/your/</a:t>
            </a:r>
            <a:r>
              <a:rPr lang="en-US" dirty="0" err="1"/>
              <a:t>fastqs</a:t>
            </a:r>
            <a:r>
              <a:rPr lang="en-US" dirty="0"/>
              <a:t>/</a:t>
            </a:r>
          </a:p>
          <a:p>
            <a:endParaRPr lang="en-US" dirty="0"/>
          </a:p>
          <a:p>
            <a:r>
              <a:rPr lang="en-US" dirty="0" err="1"/>
              <a:t>cellranger</a:t>
            </a:r>
            <a:r>
              <a:rPr lang="en-US" dirty="0"/>
              <a:t> count \</a:t>
            </a:r>
          </a:p>
          <a:p>
            <a:r>
              <a:rPr lang="en-US" dirty="0"/>
              <a:t>  --id=$SAMPLE \</a:t>
            </a:r>
          </a:p>
          <a:p>
            <a:r>
              <a:rPr lang="en-US" dirty="0"/>
              <a:t>  --</a:t>
            </a:r>
            <a:r>
              <a:rPr lang="en-US" dirty="0" err="1"/>
              <a:t>jobmode</a:t>
            </a:r>
            <a:r>
              <a:rPr lang="en-US" dirty="0"/>
              <a:t>=local \</a:t>
            </a:r>
          </a:p>
          <a:p>
            <a:r>
              <a:rPr lang="en-US" dirty="0"/>
              <a:t>  --</a:t>
            </a:r>
            <a:r>
              <a:rPr lang="en-US" dirty="0" err="1"/>
              <a:t>localcores</a:t>
            </a:r>
            <a:r>
              <a:rPr lang="en-US" dirty="0"/>
              <a:t>=12 \</a:t>
            </a:r>
          </a:p>
          <a:p>
            <a:r>
              <a:rPr lang="en-US" dirty="0"/>
              <a:t>  --transcriptome=$TRANSCRIPTOME \</a:t>
            </a:r>
          </a:p>
          <a:p>
            <a:r>
              <a:rPr lang="en-US" dirty="0"/>
              <a:t>  --</a:t>
            </a:r>
            <a:r>
              <a:rPr lang="en-US" dirty="0" err="1"/>
              <a:t>fastqs</a:t>
            </a:r>
            <a:r>
              <a:rPr lang="en-US" dirty="0"/>
              <a:t>=$FASTQPATH \</a:t>
            </a:r>
          </a:p>
          <a:p>
            <a:r>
              <a:rPr lang="en-US" dirty="0"/>
              <a:t>  --sample=$SAMPLE \</a:t>
            </a:r>
          </a:p>
          <a:p>
            <a:r>
              <a:rPr lang="en-US" dirty="0"/>
              <a:t>  --include-introns=false</a:t>
            </a:r>
          </a:p>
          <a:p>
            <a:r>
              <a:rPr lang="en-US" dirty="0"/>
              <a:t> </a:t>
            </a:r>
          </a:p>
        </p:txBody>
      </p:sp>
      <p:sp>
        <p:nvSpPr>
          <p:cNvPr id="7" name="TextBox 6">
            <a:extLst>
              <a:ext uri="{FF2B5EF4-FFF2-40B4-BE49-F238E27FC236}">
                <a16:creationId xmlns:a16="http://schemas.microsoft.com/office/drawing/2014/main" id="{0E3636F8-67C4-D466-8327-C646E73ED599}"/>
              </a:ext>
            </a:extLst>
          </p:cNvPr>
          <p:cNvSpPr txBox="1"/>
          <p:nvPr/>
        </p:nvSpPr>
        <p:spPr>
          <a:xfrm>
            <a:off x="2242457" y="5773502"/>
            <a:ext cx="7696198" cy="307777"/>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FASTQPATH=/path/to/</a:t>
            </a:r>
            <a:r>
              <a:rPr lang="en-US" dirty="0" err="1"/>
              <a:t>fastq</a:t>
            </a:r>
            <a:r>
              <a:rPr lang="en-US" dirty="0"/>
              <a:t>/folder1/,/path/to/</a:t>
            </a:r>
            <a:r>
              <a:rPr lang="en-US" dirty="0" err="1"/>
              <a:t>fastq</a:t>
            </a:r>
            <a:r>
              <a:rPr lang="en-US" dirty="0"/>
              <a:t>/folder2/</a:t>
            </a:r>
          </a:p>
        </p:txBody>
      </p:sp>
      <p:sp>
        <p:nvSpPr>
          <p:cNvPr id="8" name="TextBox 7">
            <a:extLst>
              <a:ext uri="{FF2B5EF4-FFF2-40B4-BE49-F238E27FC236}">
                <a16:creationId xmlns:a16="http://schemas.microsoft.com/office/drawing/2014/main" id="{D82E80E2-1E5F-B86E-8ECD-ED980DC4EF80}"/>
              </a:ext>
            </a:extLst>
          </p:cNvPr>
          <p:cNvSpPr txBox="1"/>
          <p:nvPr/>
        </p:nvSpPr>
        <p:spPr>
          <a:xfrm>
            <a:off x="2242458" y="5127171"/>
            <a:ext cx="7696198" cy="646331"/>
          </a:xfrm>
          <a:prstGeom prst="rect">
            <a:avLst/>
          </a:prstGeom>
          <a:noFill/>
        </p:spPr>
        <p:txBody>
          <a:bodyPr wrap="square" rtlCol="0">
            <a:spAutoFit/>
          </a:bodyPr>
          <a:lstStyle/>
          <a:p>
            <a:r>
              <a:rPr lang="en-US" dirty="0">
                <a:solidFill>
                  <a:schemeClr val="accent6"/>
                </a:solidFill>
              </a:rPr>
              <a:t>Note</a:t>
            </a:r>
            <a:r>
              <a:rPr lang="en-US" dirty="0"/>
              <a:t>: If you sequenced your library more than once on different flow cells, </a:t>
            </a:r>
            <a:r>
              <a:rPr lang="en-US" dirty="0" err="1"/>
              <a:t>Cellranger</a:t>
            </a:r>
            <a:r>
              <a:rPr lang="en-US" dirty="0"/>
              <a:t> will accept a comma-separated list of paths to each FASTQ folder</a:t>
            </a:r>
          </a:p>
        </p:txBody>
      </p:sp>
    </p:spTree>
    <p:extLst>
      <p:ext uri="{BB962C8B-B14F-4D97-AF65-F5344CB8AC3E}">
        <p14:creationId xmlns:p14="http://schemas.microsoft.com/office/powerpoint/2010/main" val="238077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8C33-C10C-E1DB-7412-55453039A6E9}"/>
              </a:ext>
            </a:extLst>
          </p:cNvPr>
          <p:cNvSpPr>
            <a:spLocks noGrp="1"/>
          </p:cNvSpPr>
          <p:nvPr>
            <p:ph type="title"/>
          </p:nvPr>
        </p:nvSpPr>
        <p:spPr/>
        <p:txBody>
          <a:bodyPr/>
          <a:lstStyle/>
          <a:p>
            <a:r>
              <a:rPr lang="en-US" dirty="0">
                <a:solidFill>
                  <a:schemeClr val="accent6"/>
                </a:solidFill>
              </a:rPr>
              <a:t>--include-introns</a:t>
            </a:r>
            <a:r>
              <a:rPr lang="en-US" dirty="0"/>
              <a:t> …?</a:t>
            </a:r>
          </a:p>
        </p:txBody>
      </p:sp>
      <p:pic>
        <p:nvPicPr>
          <p:cNvPr id="9218" name="Picture 2">
            <a:extLst>
              <a:ext uri="{FF2B5EF4-FFF2-40B4-BE49-F238E27FC236}">
                <a16:creationId xmlns:a16="http://schemas.microsoft.com/office/drawing/2014/main" id="{93CF8394-2431-DEC3-2974-A4828C1BF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1858" y="1897516"/>
            <a:ext cx="333851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9C42115-BB63-9015-4BCF-8A4CF225A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328" y="1897516"/>
            <a:ext cx="4609003" cy="3338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E01AFA-5403-59B4-DEE0-94EADFE14660}"/>
              </a:ext>
            </a:extLst>
          </p:cNvPr>
          <p:cNvSpPr txBox="1"/>
          <p:nvPr/>
        </p:nvSpPr>
        <p:spPr>
          <a:xfrm>
            <a:off x="4169230" y="5665208"/>
            <a:ext cx="6553200" cy="523220"/>
          </a:xfrm>
          <a:prstGeom prst="rect">
            <a:avLst/>
          </a:prstGeom>
          <a:noFill/>
        </p:spPr>
        <p:txBody>
          <a:bodyPr wrap="square">
            <a:spAutoFit/>
          </a:bodyPr>
          <a:lstStyle/>
          <a:p>
            <a:r>
              <a:rPr lang="en-US" sz="1400" dirty="0">
                <a:hlinkClick r:id="rId4"/>
              </a:rPr>
              <a:t>https://kb.10xgenomics.com/hc/en-us/articles/4998628924429-Why-should-I-include-introns-for-my-single-cell-whole-transcriptome-Gene-Expression-data-analysis-</a:t>
            </a:r>
            <a:endParaRPr lang="en-US" sz="1400" dirty="0"/>
          </a:p>
        </p:txBody>
      </p:sp>
      <p:sp>
        <p:nvSpPr>
          <p:cNvPr id="6" name="TextBox 5">
            <a:extLst>
              <a:ext uri="{FF2B5EF4-FFF2-40B4-BE49-F238E27FC236}">
                <a16:creationId xmlns:a16="http://schemas.microsoft.com/office/drawing/2014/main" id="{F35404A8-B907-DE35-5B1A-47726860ACF5}"/>
              </a:ext>
            </a:extLst>
          </p:cNvPr>
          <p:cNvSpPr txBox="1"/>
          <p:nvPr/>
        </p:nvSpPr>
        <p:spPr>
          <a:xfrm>
            <a:off x="669376" y="1991303"/>
            <a:ext cx="2935952" cy="2308324"/>
          </a:xfrm>
          <a:prstGeom prst="rect">
            <a:avLst/>
          </a:prstGeom>
          <a:noFill/>
        </p:spPr>
        <p:txBody>
          <a:bodyPr wrap="square" rtlCol="0">
            <a:spAutoFit/>
          </a:bodyPr>
          <a:lstStyle/>
          <a:p>
            <a:r>
              <a:rPr lang="en-US" dirty="0">
                <a:solidFill>
                  <a:schemeClr val="accent6"/>
                </a:solidFill>
              </a:rPr>
              <a:t>Single nucleus </a:t>
            </a:r>
            <a:r>
              <a:rPr lang="en-US" dirty="0" err="1">
                <a:solidFill>
                  <a:schemeClr val="accent6"/>
                </a:solidFill>
              </a:rPr>
              <a:t>RNAseq</a:t>
            </a:r>
            <a:r>
              <a:rPr lang="en-US" dirty="0">
                <a:solidFill>
                  <a:schemeClr val="accent6"/>
                </a:solidFill>
              </a:rPr>
              <a:t>:</a:t>
            </a:r>
          </a:p>
          <a:p>
            <a:r>
              <a:rPr lang="en-US" dirty="0"/>
              <a:t>YES (duh).</a:t>
            </a:r>
          </a:p>
          <a:p>
            <a:endParaRPr lang="en-US" dirty="0"/>
          </a:p>
          <a:p>
            <a:r>
              <a:rPr lang="en-US" dirty="0">
                <a:solidFill>
                  <a:schemeClr val="accent6"/>
                </a:solidFill>
              </a:rPr>
              <a:t>Single cell </a:t>
            </a:r>
            <a:r>
              <a:rPr lang="en-US" dirty="0" err="1">
                <a:solidFill>
                  <a:schemeClr val="accent6"/>
                </a:solidFill>
              </a:rPr>
              <a:t>RNAseq</a:t>
            </a:r>
            <a:r>
              <a:rPr lang="en-US" dirty="0">
                <a:solidFill>
                  <a:schemeClr val="accent6"/>
                </a:solidFill>
              </a:rPr>
              <a:t>:</a:t>
            </a:r>
          </a:p>
          <a:p>
            <a:r>
              <a:rPr lang="en-US" dirty="0"/>
              <a:t>Debatable.</a:t>
            </a:r>
          </a:p>
          <a:p>
            <a:r>
              <a:rPr lang="en-US" dirty="0"/>
              <a:t>More UMIs, but less comparable to legacy datasets</a:t>
            </a:r>
          </a:p>
        </p:txBody>
      </p:sp>
      <p:sp>
        <p:nvSpPr>
          <p:cNvPr id="7" name="TextBox 6">
            <a:extLst>
              <a:ext uri="{FF2B5EF4-FFF2-40B4-BE49-F238E27FC236}">
                <a16:creationId xmlns:a16="http://schemas.microsoft.com/office/drawing/2014/main" id="{C96CF3C0-B8A5-9D11-F08B-6104A204C080}"/>
              </a:ext>
            </a:extLst>
          </p:cNvPr>
          <p:cNvSpPr txBox="1"/>
          <p:nvPr/>
        </p:nvSpPr>
        <p:spPr>
          <a:xfrm>
            <a:off x="662302" y="1416197"/>
            <a:ext cx="5247527" cy="369332"/>
          </a:xfrm>
          <a:prstGeom prst="rect">
            <a:avLst/>
          </a:prstGeom>
          <a:noFill/>
        </p:spPr>
        <p:txBody>
          <a:bodyPr wrap="none" rtlCol="0">
            <a:spAutoFit/>
          </a:bodyPr>
          <a:lstStyle/>
          <a:p>
            <a:r>
              <a:rPr lang="en-US" dirty="0"/>
              <a:t>Should intronic reads be counted toward UMI counts?</a:t>
            </a:r>
          </a:p>
        </p:txBody>
      </p:sp>
      <p:sp>
        <p:nvSpPr>
          <p:cNvPr id="8" name="TextBox 7">
            <a:extLst>
              <a:ext uri="{FF2B5EF4-FFF2-40B4-BE49-F238E27FC236}">
                <a16:creationId xmlns:a16="http://schemas.microsoft.com/office/drawing/2014/main" id="{2A20AD28-D201-F439-1E63-7A44F976B3DA}"/>
              </a:ext>
            </a:extLst>
          </p:cNvPr>
          <p:cNvSpPr txBox="1"/>
          <p:nvPr/>
        </p:nvSpPr>
        <p:spPr>
          <a:xfrm>
            <a:off x="669376" y="4656973"/>
            <a:ext cx="2654894" cy="1569660"/>
          </a:xfrm>
          <a:prstGeom prst="rect">
            <a:avLst/>
          </a:prstGeom>
          <a:noFill/>
        </p:spPr>
        <p:txBody>
          <a:bodyPr wrap="none" rtlCol="0">
            <a:spAutoFit/>
          </a:bodyPr>
          <a:lstStyle/>
          <a:p>
            <a:r>
              <a:rPr lang="en-US" dirty="0">
                <a:solidFill>
                  <a:schemeClr val="accent6"/>
                </a:solidFill>
              </a:rPr>
              <a:t>Default Behavior:</a:t>
            </a:r>
          </a:p>
          <a:p>
            <a:r>
              <a:rPr lang="en-US" dirty="0"/>
              <a:t>Pre-Cell Ranger 7:</a:t>
            </a:r>
          </a:p>
          <a:p>
            <a:r>
              <a:rPr lang="en-US" sz="1400" dirty="0">
                <a:latin typeface="Menlo" panose="020B0609030804020204" pitchFamily="49" charset="0"/>
                <a:ea typeface="Menlo" panose="020B0609030804020204" pitchFamily="49" charset="0"/>
                <a:cs typeface="Menlo" panose="020B0609030804020204" pitchFamily="49" charset="0"/>
              </a:rPr>
              <a:t>--include-introns=False</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dirty="0">
                <a:latin typeface="Calibri" panose="020F0502020204030204" pitchFamily="34" charset="0"/>
                <a:ea typeface="Menlo" panose="020B0609030804020204" pitchFamily="49" charset="0"/>
                <a:cs typeface="Calibri" panose="020F0502020204030204" pitchFamily="34" charset="0"/>
              </a:rPr>
              <a:t>Cell Ranger 7+</a:t>
            </a:r>
          </a:p>
          <a:p>
            <a:r>
              <a:rPr lang="en-US" sz="1400" dirty="0">
                <a:latin typeface="Menlo" panose="020B0609030804020204" pitchFamily="49" charset="0"/>
                <a:ea typeface="Menlo" panose="020B0609030804020204" pitchFamily="49" charset="0"/>
                <a:cs typeface="Menlo" panose="020B0609030804020204" pitchFamily="49" charset="0"/>
              </a:rPr>
              <a:t>--include-introns=True</a:t>
            </a:r>
          </a:p>
        </p:txBody>
      </p:sp>
    </p:spTree>
    <p:extLst>
      <p:ext uri="{BB962C8B-B14F-4D97-AF65-F5344CB8AC3E}">
        <p14:creationId xmlns:p14="http://schemas.microsoft.com/office/powerpoint/2010/main" val="3946348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246F-3DF0-D167-935F-AD8F4565C7E7}"/>
              </a:ext>
            </a:extLst>
          </p:cNvPr>
          <p:cNvSpPr>
            <a:spLocks noGrp="1"/>
          </p:cNvSpPr>
          <p:nvPr>
            <p:ph type="title"/>
          </p:nvPr>
        </p:nvSpPr>
        <p:spPr/>
        <p:txBody>
          <a:bodyPr/>
          <a:lstStyle/>
          <a:p>
            <a:r>
              <a:rPr lang="en-US" dirty="0"/>
              <a:t>Alternative Aligners</a:t>
            </a:r>
          </a:p>
        </p:txBody>
      </p:sp>
      <p:sp>
        <p:nvSpPr>
          <p:cNvPr id="3" name="Content Placeholder 2">
            <a:extLst>
              <a:ext uri="{FF2B5EF4-FFF2-40B4-BE49-F238E27FC236}">
                <a16:creationId xmlns:a16="http://schemas.microsoft.com/office/drawing/2014/main" id="{F96BA602-1A58-5964-AED0-8C27E3E33971}"/>
              </a:ext>
            </a:extLst>
          </p:cNvPr>
          <p:cNvSpPr>
            <a:spLocks noGrp="1"/>
          </p:cNvSpPr>
          <p:nvPr>
            <p:ph idx="1"/>
          </p:nvPr>
        </p:nvSpPr>
        <p:spPr/>
        <p:txBody>
          <a:bodyPr/>
          <a:lstStyle/>
          <a:p>
            <a:r>
              <a:rPr lang="en-US" dirty="0" err="1">
                <a:solidFill>
                  <a:schemeClr val="accent6"/>
                </a:solidFill>
              </a:rPr>
              <a:t>STARsolo</a:t>
            </a:r>
            <a:r>
              <a:rPr lang="en-US" dirty="0"/>
              <a:t>: </a:t>
            </a:r>
            <a:r>
              <a:rPr lang="en-US" dirty="0">
                <a:hlinkClick r:id="rId2"/>
              </a:rPr>
              <a:t>https://github.com/alexdobin/STAR/</a:t>
            </a:r>
            <a:endParaRPr lang="en-US" dirty="0"/>
          </a:p>
          <a:p>
            <a:pPr lvl="1"/>
            <a:r>
              <a:rPr lang="en-US" dirty="0" err="1">
                <a:solidFill>
                  <a:schemeClr val="accent6"/>
                </a:solidFill>
              </a:rPr>
              <a:t>scumi</a:t>
            </a:r>
            <a:r>
              <a:rPr lang="en-US" dirty="0"/>
              <a:t>: </a:t>
            </a:r>
            <a:r>
              <a:rPr lang="en-US" dirty="0">
                <a:hlinkClick r:id="rId3"/>
              </a:rPr>
              <a:t>https://bitbucket.org/jerry00/scumi-dev/src/master/</a:t>
            </a:r>
            <a:endParaRPr lang="en-US" dirty="0"/>
          </a:p>
          <a:p>
            <a:pPr lvl="1"/>
            <a:endParaRPr lang="en-US" dirty="0">
              <a:solidFill>
                <a:schemeClr val="accent6"/>
              </a:solidFill>
            </a:endParaRPr>
          </a:p>
          <a:p>
            <a:r>
              <a:rPr lang="en-US" dirty="0" err="1">
                <a:solidFill>
                  <a:schemeClr val="accent6"/>
                </a:solidFill>
              </a:rPr>
              <a:t>kallisto</a:t>
            </a:r>
            <a:r>
              <a:rPr lang="en-US" dirty="0"/>
              <a:t> </a:t>
            </a:r>
            <a:r>
              <a:rPr lang="en-US" dirty="0" err="1">
                <a:solidFill>
                  <a:schemeClr val="accent6"/>
                </a:solidFill>
              </a:rPr>
              <a:t>bustools</a:t>
            </a:r>
            <a:r>
              <a:rPr lang="en-US" dirty="0"/>
              <a:t>: </a:t>
            </a:r>
            <a:r>
              <a:rPr lang="en-US" dirty="0">
                <a:hlinkClick r:id="rId4"/>
              </a:rPr>
              <a:t>https://www.kallistobus.tools/</a:t>
            </a:r>
            <a:endParaRPr lang="en-US" dirty="0"/>
          </a:p>
          <a:p>
            <a:pPr lvl="1"/>
            <a:r>
              <a:rPr lang="en-US" dirty="0"/>
              <a:t>Pseudoalignment</a:t>
            </a:r>
          </a:p>
          <a:p>
            <a:pPr marL="457200" lvl="1" indent="0">
              <a:buNone/>
            </a:pPr>
            <a:endParaRPr lang="en-US" dirty="0"/>
          </a:p>
          <a:p>
            <a:r>
              <a:rPr lang="en-US" dirty="0">
                <a:solidFill>
                  <a:schemeClr val="accent6"/>
                </a:solidFill>
              </a:rPr>
              <a:t>Alevin (salmon)</a:t>
            </a:r>
            <a:r>
              <a:rPr lang="en-US" dirty="0"/>
              <a:t> </a:t>
            </a:r>
            <a:r>
              <a:rPr lang="en-US" dirty="0">
                <a:hlinkClick r:id="rId5"/>
              </a:rPr>
              <a:t>https://salmon.readthedocs.io/en/latest/alevin.html</a:t>
            </a:r>
            <a:endParaRPr lang="en-US" dirty="0"/>
          </a:p>
          <a:p>
            <a:r>
              <a:rPr lang="en-US" dirty="0">
                <a:solidFill>
                  <a:schemeClr val="accent6"/>
                </a:solidFill>
              </a:rPr>
              <a:t>Alevin-fry</a:t>
            </a:r>
            <a:r>
              <a:rPr lang="en-US" dirty="0"/>
              <a:t> </a:t>
            </a:r>
            <a:r>
              <a:rPr lang="en-US" dirty="0">
                <a:hlinkClick r:id="rId6"/>
              </a:rPr>
              <a:t>https://github.com/COMBINE-lab/alevin-fry</a:t>
            </a:r>
            <a:endParaRPr lang="en-US" dirty="0"/>
          </a:p>
        </p:txBody>
      </p:sp>
    </p:spTree>
    <p:extLst>
      <p:ext uri="{BB962C8B-B14F-4D97-AF65-F5344CB8AC3E}">
        <p14:creationId xmlns:p14="http://schemas.microsoft.com/office/powerpoint/2010/main" val="103772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1524000" y="5994400"/>
            <a:ext cx="7677150" cy="863600"/>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000" i="1">
                <a:solidFill>
                  <a:srgbClr val="333333"/>
                </a:solidFill>
              </a:rPr>
              <a:t>Gigascience</a:t>
            </a:r>
            <a:r>
              <a:rPr lang="en-US" altLang="en-US" sz="1000">
                <a:solidFill>
                  <a:srgbClr val="333333"/>
                </a:solidFill>
              </a:rPr>
              <a:t>, Volume 11, , 2022, giac001, </a:t>
            </a:r>
            <a:r>
              <a:rPr lang="en-US" altLang="en-US" sz="1000">
                <a:solidFill>
                  <a:srgbClr val="333333"/>
                </a:solidFill>
                <a:hlinkClick r:id="rId3"/>
              </a:rPr>
              <a:t>https://doi.org/10.1093/gigascience/giac001</a:t>
            </a:r>
            <a:endParaRPr lang="en-US" altLang="en-US" sz="1000">
              <a:solidFill>
                <a:srgbClr val="333333"/>
              </a:solidFill>
            </a:endParaRPr>
          </a:p>
          <a:p>
            <a:pPr marL="0" indent="0" eaLnBrk="1" hangingPunct="1">
              <a:spcBef>
                <a:spcPct val="0"/>
              </a:spcBef>
              <a:spcAft>
                <a:spcPts val="600"/>
              </a:spcAft>
              <a:buNone/>
            </a:pPr>
            <a:r>
              <a:rPr lang="en-US" altLang="en-US" sz="800">
                <a:solidFill>
                  <a:srgbClr val="2A2A2A"/>
                </a:solidFill>
              </a:rPr>
              <a:t>The content of this slide may be subject to copyright: please see the slide notes for details.</a:t>
            </a:r>
            <a:endParaRPr lang="en-US" altLang="en-US" sz="800">
              <a:solidFill>
                <a:srgbClr val="333333"/>
              </a:solidFill>
            </a:endParaRPr>
          </a:p>
        </p:txBody>
      </p:sp>
      <p:pic>
        <p:nvPicPr>
          <p:cNvPr id="5124" name="Picture 4" descr="Oxford University Press"/>
          <p:cNvPicPr>
            <a:picLocks noChangeAspect="1"/>
          </p:cNvPicPr>
          <p:nvPr/>
        </p:nvPicPr>
        <p:blipFill>
          <a:blip r:embed="rId4"/>
          <a:stretch>
            <a:fillRect/>
          </a:stretch>
        </p:blipFill>
        <p:spPr>
          <a:xfrm>
            <a:off x="9428162" y="6294439"/>
            <a:ext cx="1058862" cy="244475"/>
          </a:xfrm>
          <a:prstGeom prst="rect">
            <a:avLst/>
          </a:prstGeom>
          <a:noFill/>
          <a:ln>
            <a:noFill/>
            <a:miter lim="800000"/>
          </a:ln>
        </p:spPr>
      </p:pic>
      <p:pic>
        <p:nvPicPr>
          <p:cNvPr id="5125" name="New picture"/>
          <p:cNvPicPr/>
          <p:nvPr/>
        </p:nvPicPr>
        <p:blipFill>
          <a:blip r:embed="rId5"/>
          <a:stretch>
            <a:fillRect/>
          </a:stretch>
        </p:blipFill>
        <p:spPr>
          <a:xfrm>
            <a:off x="2794000" y="270017"/>
            <a:ext cx="6230460" cy="55846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D409-2D5A-E340-AFC2-5DA74915E967}"/>
              </a:ext>
            </a:extLst>
          </p:cNvPr>
          <p:cNvSpPr>
            <a:spLocks noGrp="1"/>
          </p:cNvSpPr>
          <p:nvPr>
            <p:ph type="title"/>
          </p:nvPr>
        </p:nvSpPr>
        <p:spPr>
          <a:xfrm>
            <a:off x="838200" y="183677"/>
            <a:ext cx="10515600" cy="1325563"/>
          </a:xfrm>
        </p:spPr>
        <p:txBody>
          <a:bodyPr/>
          <a:lstStyle/>
          <a:p>
            <a:r>
              <a:rPr lang="en-US" dirty="0"/>
              <a:t>Custom Genomes w/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cellranger</a:t>
            </a:r>
            <a:r>
              <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mkref</a:t>
            </a:r>
            <a:endParaRPr lang="en-US"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
        <p:nvSpPr>
          <p:cNvPr id="3" name="Content Placeholder 2">
            <a:extLst>
              <a:ext uri="{FF2B5EF4-FFF2-40B4-BE49-F238E27FC236}">
                <a16:creationId xmlns:a16="http://schemas.microsoft.com/office/drawing/2014/main" id="{781BF6DD-CDD0-9C40-90B7-E1EA1AC5A9A3}"/>
              </a:ext>
            </a:extLst>
          </p:cNvPr>
          <p:cNvSpPr>
            <a:spLocks noGrp="1"/>
          </p:cNvSpPr>
          <p:nvPr>
            <p:ph idx="1"/>
          </p:nvPr>
        </p:nvSpPr>
        <p:spPr>
          <a:xfrm>
            <a:off x="922564" y="1702527"/>
            <a:ext cx="7886700" cy="4713923"/>
          </a:xfrm>
        </p:spPr>
        <p:txBody>
          <a:bodyPr>
            <a:normAutofit fontScale="92500" lnSpcReduction="10000"/>
          </a:bodyPr>
          <a:lstStyle/>
          <a:p>
            <a:r>
              <a:rPr lang="en-US" sz="2400" dirty="0">
                <a:solidFill>
                  <a:srgbClr val="6AA244"/>
                </a:solidFill>
              </a:rPr>
              <a:t>10X Provides Prebuilt references for:</a:t>
            </a:r>
          </a:p>
          <a:p>
            <a:pPr lvl="1"/>
            <a:r>
              <a:rPr lang="en-US" sz="1800" dirty="0"/>
              <a:t>Human (hg19 and GRCh38)</a:t>
            </a:r>
          </a:p>
          <a:p>
            <a:pPr lvl="1"/>
            <a:r>
              <a:rPr lang="en-US" sz="1800" dirty="0"/>
              <a:t>Mouse (mm9 and mm10)</a:t>
            </a:r>
          </a:p>
          <a:p>
            <a:pPr marL="457200" lvl="1" indent="0">
              <a:buNone/>
            </a:pPr>
            <a:endParaRPr lang="en-US" sz="1800" dirty="0"/>
          </a:p>
          <a:p>
            <a:r>
              <a:rPr lang="en-US" sz="2400" dirty="0">
                <a:solidFill>
                  <a:srgbClr val="6AA244"/>
                </a:solidFill>
              </a:rPr>
              <a:t>Why do I need a new reference genome?</a:t>
            </a:r>
          </a:p>
          <a:p>
            <a:pPr lvl="1"/>
            <a:r>
              <a:rPr lang="en-US" sz="1800" dirty="0"/>
              <a:t>Expanded annotations (</a:t>
            </a:r>
            <a:r>
              <a:rPr lang="en-US" sz="1800" dirty="0" err="1"/>
              <a:t>eg.</a:t>
            </a:r>
            <a:r>
              <a:rPr lang="en-US" sz="1800" dirty="0"/>
              <a:t> GENCODE, ncRNAs, etc.)</a:t>
            </a:r>
          </a:p>
          <a:p>
            <a:pPr lvl="1"/>
            <a:r>
              <a:rPr lang="en-US" sz="1800" dirty="0"/>
              <a:t>Additional species (</a:t>
            </a:r>
            <a:r>
              <a:rPr lang="en-US" sz="1800" dirty="0" err="1"/>
              <a:t>eg.</a:t>
            </a:r>
            <a:r>
              <a:rPr lang="en-US" sz="1800" dirty="0"/>
              <a:t> Maize)</a:t>
            </a:r>
          </a:p>
          <a:p>
            <a:pPr lvl="1"/>
            <a:r>
              <a:rPr lang="en-US" sz="1800" dirty="0"/>
              <a:t>Monitoring custom transgenes </a:t>
            </a:r>
          </a:p>
          <a:p>
            <a:pPr lvl="1"/>
            <a:r>
              <a:rPr lang="en-US" sz="1800" dirty="0"/>
              <a:t>Viruses, pathogens</a:t>
            </a:r>
          </a:p>
          <a:p>
            <a:pPr lvl="1"/>
            <a:r>
              <a:rPr lang="en-US" sz="1800" dirty="0"/>
              <a:t>known rearrangements, model specific genomes</a:t>
            </a:r>
          </a:p>
          <a:p>
            <a:pPr lvl="1"/>
            <a:r>
              <a:rPr lang="en-US" sz="1800" dirty="0"/>
              <a:t>unconventional gene annotations</a:t>
            </a:r>
          </a:p>
          <a:p>
            <a:pPr marL="0" indent="0">
              <a:buNone/>
            </a:pPr>
            <a:endParaRPr lang="en-US" sz="2400" dirty="0"/>
          </a:p>
          <a:p>
            <a:r>
              <a:rPr lang="en-US" sz="2400" dirty="0">
                <a:solidFill>
                  <a:srgbClr val="6AA244"/>
                </a:solidFill>
              </a:rPr>
              <a:t>What do I need?:</a:t>
            </a:r>
          </a:p>
          <a:p>
            <a:pPr lvl="1"/>
            <a:r>
              <a:rPr lang="en-US" sz="1800" dirty="0"/>
              <a:t>Genome FASTA file</a:t>
            </a:r>
          </a:p>
          <a:p>
            <a:pPr lvl="1"/>
            <a:r>
              <a:rPr lang="en-US" sz="1800" dirty="0"/>
              <a:t>GTF file containing feature coordinates</a:t>
            </a:r>
          </a:p>
        </p:txBody>
      </p:sp>
      <p:pic>
        <p:nvPicPr>
          <p:cNvPr id="5" name="Picture 4">
            <a:extLst>
              <a:ext uri="{FF2B5EF4-FFF2-40B4-BE49-F238E27FC236}">
                <a16:creationId xmlns:a16="http://schemas.microsoft.com/office/drawing/2014/main" id="{0E4C2BC3-188F-8049-A8A1-7CAD0E7E25D8}"/>
              </a:ext>
            </a:extLst>
          </p:cNvPr>
          <p:cNvPicPr>
            <a:picLocks noChangeAspect="1"/>
          </p:cNvPicPr>
          <p:nvPr/>
        </p:nvPicPr>
        <p:blipFill rotWithShape="1">
          <a:blip r:embed="rId2"/>
          <a:srcRect l="50821"/>
          <a:stretch/>
        </p:blipFill>
        <p:spPr>
          <a:xfrm>
            <a:off x="8478480" y="4347473"/>
            <a:ext cx="2148699" cy="1903554"/>
          </a:xfrm>
          <a:prstGeom prst="rect">
            <a:avLst/>
          </a:prstGeom>
        </p:spPr>
      </p:pic>
      <p:grpSp>
        <p:nvGrpSpPr>
          <p:cNvPr id="7" name="Group 6">
            <a:extLst>
              <a:ext uri="{FF2B5EF4-FFF2-40B4-BE49-F238E27FC236}">
                <a16:creationId xmlns:a16="http://schemas.microsoft.com/office/drawing/2014/main" id="{205A39B0-C7DD-E14B-89A0-12D1C9F1BEF3}"/>
              </a:ext>
            </a:extLst>
          </p:cNvPr>
          <p:cNvGrpSpPr/>
          <p:nvPr/>
        </p:nvGrpSpPr>
        <p:grpSpPr>
          <a:xfrm>
            <a:off x="6096000" y="4347473"/>
            <a:ext cx="2220408" cy="1987393"/>
            <a:chOff x="6288806" y="1407940"/>
            <a:chExt cx="2692067" cy="2409556"/>
          </a:xfrm>
        </p:grpSpPr>
        <p:pic>
          <p:nvPicPr>
            <p:cNvPr id="4" name="Picture 3">
              <a:extLst>
                <a:ext uri="{FF2B5EF4-FFF2-40B4-BE49-F238E27FC236}">
                  <a16:creationId xmlns:a16="http://schemas.microsoft.com/office/drawing/2014/main" id="{1FED870A-80A7-5048-97F2-A3CFA16515CD}"/>
                </a:ext>
              </a:extLst>
            </p:cNvPr>
            <p:cNvPicPr>
              <a:picLocks noChangeAspect="1"/>
            </p:cNvPicPr>
            <p:nvPr/>
          </p:nvPicPr>
          <p:blipFill rotWithShape="1">
            <a:blip r:embed="rId2"/>
            <a:srcRect r="49179"/>
            <a:stretch/>
          </p:blipFill>
          <p:spPr>
            <a:xfrm>
              <a:off x="6288806" y="1509590"/>
              <a:ext cx="2692067" cy="2307906"/>
            </a:xfrm>
            <a:prstGeom prst="rect">
              <a:avLst/>
            </a:prstGeom>
          </p:spPr>
        </p:pic>
        <p:sp>
          <p:nvSpPr>
            <p:cNvPr id="6" name="TextBox 5">
              <a:extLst>
                <a:ext uri="{FF2B5EF4-FFF2-40B4-BE49-F238E27FC236}">
                  <a16:creationId xmlns:a16="http://schemas.microsoft.com/office/drawing/2014/main" id="{E0B75E56-81F4-9F4C-AD8D-C0ED0D986E9A}"/>
                </a:ext>
              </a:extLst>
            </p:cNvPr>
            <p:cNvSpPr txBox="1"/>
            <p:nvPr/>
          </p:nvSpPr>
          <p:spPr>
            <a:xfrm>
              <a:off x="6363292" y="1407940"/>
              <a:ext cx="2152058" cy="335839"/>
            </a:xfrm>
            <a:prstGeom prst="rect">
              <a:avLst/>
            </a:prstGeom>
            <a:solidFill>
              <a:schemeClr val="bg1"/>
            </a:solidFill>
          </p:spPr>
          <p:txBody>
            <a:bodyPr wrap="square" rtlCol="0">
              <a:spAutoFit/>
            </a:bodyPr>
            <a:lstStyle/>
            <a:p>
              <a:pPr algn="ctr"/>
              <a:r>
                <a:rPr lang="en-US" sz="1200" dirty="0" err="1"/>
                <a:t>mVenus</a:t>
              </a:r>
              <a:r>
                <a:rPr lang="en-US" sz="1200" dirty="0"/>
                <a:t> fusion transgene</a:t>
              </a:r>
            </a:p>
          </p:txBody>
        </p:sp>
      </p:grpSp>
      <p:pic>
        <p:nvPicPr>
          <p:cNvPr id="8" name="Picture 7">
            <a:extLst>
              <a:ext uri="{FF2B5EF4-FFF2-40B4-BE49-F238E27FC236}">
                <a16:creationId xmlns:a16="http://schemas.microsoft.com/office/drawing/2014/main" id="{0B93E536-AB7D-374C-BBA3-81AD49688843}"/>
              </a:ext>
            </a:extLst>
          </p:cNvPr>
          <p:cNvPicPr>
            <a:picLocks noChangeAspect="1"/>
          </p:cNvPicPr>
          <p:nvPr/>
        </p:nvPicPr>
        <p:blipFill>
          <a:blip r:embed="rId3"/>
          <a:stretch>
            <a:fillRect/>
          </a:stretch>
        </p:blipFill>
        <p:spPr>
          <a:xfrm>
            <a:off x="7368276" y="2098147"/>
            <a:ext cx="2220408" cy="1782704"/>
          </a:xfrm>
          <a:prstGeom prst="rect">
            <a:avLst/>
          </a:prstGeom>
        </p:spPr>
      </p:pic>
      <p:sp>
        <p:nvSpPr>
          <p:cNvPr id="10" name="TextBox 9">
            <a:extLst>
              <a:ext uri="{FF2B5EF4-FFF2-40B4-BE49-F238E27FC236}">
                <a16:creationId xmlns:a16="http://schemas.microsoft.com/office/drawing/2014/main" id="{FAB1C12D-A4C9-A21C-7E77-14C2777655A7}"/>
              </a:ext>
            </a:extLst>
          </p:cNvPr>
          <p:cNvSpPr txBox="1"/>
          <p:nvPr/>
        </p:nvSpPr>
        <p:spPr>
          <a:xfrm>
            <a:off x="2115096" y="1152064"/>
            <a:ext cx="8403771" cy="307777"/>
          </a:xfrm>
          <a:prstGeom prst="rect">
            <a:avLst/>
          </a:prstGeom>
          <a:noFill/>
        </p:spPr>
        <p:txBody>
          <a:bodyPr wrap="square">
            <a:spAutoFit/>
          </a:bodyPr>
          <a:lstStyle/>
          <a:p>
            <a:r>
              <a:rPr lang="en-US" sz="1400" dirty="0">
                <a:hlinkClick r:id="rId4"/>
              </a:rPr>
              <a:t>https://support.10xgenomics.com/single-cell-gene-expression/software/pipelines/latest/advanced/references</a:t>
            </a:r>
            <a:endParaRPr lang="en-US" sz="1400" dirty="0"/>
          </a:p>
        </p:txBody>
      </p:sp>
    </p:spTree>
    <p:extLst>
      <p:ext uri="{BB962C8B-B14F-4D97-AF65-F5344CB8AC3E}">
        <p14:creationId xmlns:p14="http://schemas.microsoft.com/office/powerpoint/2010/main" val="1377908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41CE167-E3A6-5CF1-C637-741E43DA89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16"/>
          <a:stretch/>
        </p:blipFill>
        <p:spPr bwMode="auto">
          <a:xfrm>
            <a:off x="454253" y="852988"/>
            <a:ext cx="4400778" cy="54498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13BA02D-CFDE-0BED-2E77-7465CD39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257"/>
          <a:stretch/>
        </p:blipFill>
        <p:spPr bwMode="auto">
          <a:xfrm>
            <a:off x="5820909" y="1517493"/>
            <a:ext cx="4400778" cy="2526078"/>
          </a:xfrm>
          <a:prstGeom prst="rect">
            <a:avLst/>
          </a:prstGeom>
          <a:noFill/>
          <a:extLst>
            <a:ext uri="{909E8E84-426E-40DD-AFC4-6F175D3DCCD1}">
              <a14:hiddenFill xmlns:a14="http://schemas.microsoft.com/office/drawing/2010/main">
                <a:solidFill>
                  <a:srgbClr val="FFFFFF"/>
                </a:solidFill>
              </a14:hiddenFill>
            </a:ext>
          </a:extLst>
        </p:spPr>
      </p:pic>
      <p:sp>
        <p:nvSpPr>
          <p:cNvPr id="5" name="U-Turn Arrow 4">
            <a:extLst>
              <a:ext uri="{FF2B5EF4-FFF2-40B4-BE49-F238E27FC236}">
                <a16:creationId xmlns:a16="http://schemas.microsoft.com/office/drawing/2014/main" id="{9F7D6294-DC06-EB50-0EFB-AD0BD8D62E57}"/>
              </a:ext>
            </a:extLst>
          </p:cNvPr>
          <p:cNvSpPr/>
          <p:nvPr/>
        </p:nvSpPr>
        <p:spPr>
          <a:xfrm>
            <a:off x="5412901" y="1203772"/>
            <a:ext cx="1991674" cy="5099055"/>
          </a:xfrm>
          <a:prstGeom prst="uturnArrow">
            <a:avLst>
              <a:gd name="adj1" fmla="val 6250"/>
              <a:gd name="adj2" fmla="val 8102"/>
              <a:gd name="adj3" fmla="val 11284"/>
              <a:gd name="adj4" fmla="val 27315"/>
              <a:gd name="adj5" fmla="val 10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4F422A5-1E8D-9D1C-A604-50D82D598152}"/>
              </a:ext>
            </a:extLst>
          </p:cNvPr>
          <p:cNvSpPr txBox="1"/>
          <p:nvPr/>
        </p:nvSpPr>
        <p:spPr>
          <a:xfrm>
            <a:off x="1734144" y="111352"/>
            <a:ext cx="6241773" cy="584775"/>
          </a:xfrm>
          <a:prstGeom prst="rect">
            <a:avLst/>
          </a:prstGeom>
          <a:noFill/>
        </p:spPr>
        <p:txBody>
          <a:bodyPr wrap="none" rtlCol="0">
            <a:spAutoFit/>
          </a:bodyPr>
          <a:lstStyle/>
          <a:p>
            <a:r>
              <a:rPr lang="en-US" sz="3200" dirty="0"/>
              <a:t>Overview of </a:t>
            </a:r>
            <a:r>
              <a:rPr lang="en-US" sz="3200" dirty="0" err="1">
                <a:latin typeface="Menlo" panose="020B0609030804020204" pitchFamily="49" charset="0"/>
                <a:ea typeface="Menlo" panose="020B0609030804020204" pitchFamily="49" charset="0"/>
                <a:cs typeface="Menlo" panose="020B0609030804020204" pitchFamily="49" charset="0"/>
              </a:rPr>
              <a:t>cellranger</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a:solidFill>
                  <a:schemeClr val="accent6"/>
                </a:solidFill>
                <a:latin typeface="Menlo" panose="020B0609030804020204" pitchFamily="49" charset="0"/>
                <a:ea typeface="Menlo" panose="020B0609030804020204" pitchFamily="49" charset="0"/>
                <a:cs typeface="Menlo" panose="020B0609030804020204" pitchFamily="49" charset="0"/>
              </a:rPr>
              <a:t>count</a:t>
            </a:r>
          </a:p>
        </p:txBody>
      </p:sp>
      <p:sp>
        <p:nvSpPr>
          <p:cNvPr id="7" name="U-Turn Arrow 6">
            <a:extLst>
              <a:ext uri="{FF2B5EF4-FFF2-40B4-BE49-F238E27FC236}">
                <a16:creationId xmlns:a16="http://schemas.microsoft.com/office/drawing/2014/main" id="{CEA194F3-F0C5-4D40-8ABC-5A45D6715ED3}"/>
              </a:ext>
            </a:extLst>
          </p:cNvPr>
          <p:cNvSpPr/>
          <p:nvPr/>
        </p:nvSpPr>
        <p:spPr>
          <a:xfrm flipV="1">
            <a:off x="1850569" y="6196348"/>
            <a:ext cx="3733801" cy="534161"/>
          </a:xfrm>
          <a:prstGeom prst="uturnArrow">
            <a:avLst>
              <a:gd name="adj1" fmla="val 20515"/>
              <a:gd name="adj2" fmla="val 18291"/>
              <a:gd name="adj3" fmla="val 11284"/>
              <a:gd name="adj4" fmla="val 27315"/>
              <a:gd name="adj5" fmla="val 562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a:extLst>
              <a:ext uri="{FF2B5EF4-FFF2-40B4-BE49-F238E27FC236}">
                <a16:creationId xmlns:a16="http://schemas.microsoft.com/office/drawing/2014/main" id="{0C9A839B-E9B9-2C12-93B3-F082DEE069ED}"/>
              </a:ext>
            </a:extLst>
          </p:cNvPr>
          <p:cNvSpPr/>
          <p:nvPr/>
        </p:nvSpPr>
        <p:spPr>
          <a:xfrm>
            <a:off x="8414656" y="4194791"/>
            <a:ext cx="484632" cy="670146"/>
          </a:xfrm>
          <a:prstGeom prst="downArrow">
            <a:avLst/>
          </a:prstGeom>
          <a:solidFill>
            <a:srgbClr val="003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C72D6C6-B887-6036-D12A-013976639760}"/>
              </a:ext>
            </a:extLst>
          </p:cNvPr>
          <p:cNvSpPr txBox="1"/>
          <p:nvPr/>
        </p:nvSpPr>
        <p:spPr>
          <a:xfrm>
            <a:off x="7247355" y="4971175"/>
            <a:ext cx="2819233" cy="461665"/>
          </a:xfrm>
          <a:prstGeom prst="rect">
            <a:avLst/>
          </a:prstGeom>
          <a:noFill/>
        </p:spPr>
        <p:txBody>
          <a:bodyPr wrap="none" rtlCol="0">
            <a:spAutoFit/>
          </a:bodyPr>
          <a:lstStyle/>
          <a:p>
            <a:r>
              <a:rPr lang="en-US" sz="2400" dirty="0"/>
              <a:t>“Secondary Analysis”</a:t>
            </a:r>
          </a:p>
        </p:txBody>
      </p:sp>
      <p:sp>
        <p:nvSpPr>
          <p:cNvPr id="10" name="TextBox 9">
            <a:extLst>
              <a:ext uri="{FF2B5EF4-FFF2-40B4-BE49-F238E27FC236}">
                <a16:creationId xmlns:a16="http://schemas.microsoft.com/office/drawing/2014/main" id="{63C55912-50AB-345E-90FD-02654127C542}"/>
              </a:ext>
            </a:extLst>
          </p:cNvPr>
          <p:cNvSpPr txBox="1"/>
          <p:nvPr/>
        </p:nvSpPr>
        <p:spPr>
          <a:xfrm>
            <a:off x="6816188" y="5474632"/>
            <a:ext cx="3969420" cy="369332"/>
          </a:xfrm>
          <a:prstGeom prst="rect">
            <a:avLst/>
          </a:prstGeom>
          <a:noFill/>
        </p:spPr>
        <p:txBody>
          <a:bodyPr wrap="none" rtlCol="0">
            <a:spAutoFit/>
          </a:bodyPr>
          <a:lstStyle/>
          <a:p>
            <a:r>
              <a:rPr lang="en-US" dirty="0"/>
              <a:t>Dimensionality reduction, clustering, </a:t>
            </a:r>
            <a:r>
              <a:rPr lang="en-US" dirty="0" err="1"/>
              <a:t>etc</a:t>
            </a:r>
            <a:endParaRPr lang="en-US" dirty="0"/>
          </a:p>
        </p:txBody>
      </p:sp>
    </p:spTree>
    <p:extLst>
      <p:ext uri="{BB962C8B-B14F-4D97-AF65-F5344CB8AC3E}">
        <p14:creationId xmlns:p14="http://schemas.microsoft.com/office/powerpoint/2010/main" val="421098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6C3211-FCC5-E1F7-1199-128BBE579826}"/>
              </a:ext>
            </a:extLst>
          </p:cNvPr>
          <p:cNvSpPr txBox="1"/>
          <p:nvPr/>
        </p:nvSpPr>
        <p:spPr>
          <a:xfrm>
            <a:off x="1324916" y="287772"/>
            <a:ext cx="3509166" cy="523220"/>
          </a:xfrm>
          <a:prstGeom prst="rect">
            <a:avLst/>
          </a:prstGeom>
          <a:noFill/>
        </p:spPr>
        <p:txBody>
          <a:bodyPr wrap="none" rtlCol="0">
            <a:spAutoFit/>
          </a:bodyPr>
          <a:lstStyle/>
          <a:p>
            <a:r>
              <a:rPr lang="en-US" sz="2800" dirty="0"/>
              <a:t>Mapping and Counting</a:t>
            </a:r>
          </a:p>
        </p:txBody>
      </p:sp>
      <p:grpSp>
        <p:nvGrpSpPr>
          <p:cNvPr id="37" name="Group 36">
            <a:extLst>
              <a:ext uri="{FF2B5EF4-FFF2-40B4-BE49-F238E27FC236}">
                <a16:creationId xmlns:a16="http://schemas.microsoft.com/office/drawing/2014/main" id="{4593FAB6-9F79-940B-03BD-578C3FECBF23}"/>
              </a:ext>
            </a:extLst>
          </p:cNvPr>
          <p:cNvGrpSpPr/>
          <p:nvPr/>
        </p:nvGrpSpPr>
        <p:grpSpPr>
          <a:xfrm>
            <a:off x="1143745" y="994780"/>
            <a:ext cx="6119409" cy="4413092"/>
            <a:chOff x="749298" y="1282700"/>
            <a:chExt cx="6119409" cy="4413092"/>
          </a:xfrm>
        </p:grpSpPr>
        <p:grpSp>
          <p:nvGrpSpPr>
            <p:cNvPr id="36" name="Group 35">
              <a:extLst>
                <a:ext uri="{FF2B5EF4-FFF2-40B4-BE49-F238E27FC236}">
                  <a16:creationId xmlns:a16="http://schemas.microsoft.com/office/drawing/2014/main" id="{0ECE19DF-883B-3F8A-F138-834A7118C643}"/>
                </a:ext>
              </a:extLst>
            </p:cNvPr>
            <p:cNvGrpSpPr/>
            <p:nvPr/>
          </p:nvGrpSpPr>
          <p:grpSpPr>
            <a:xfrm>
              <a:off x="749298" y="1282700"/>
              <a:ext cx="5433609" cy="4413092"/>
              <a:chOff x="749298" y="1282700"/>
              <a:chExt cx="5433609" cy="4413092"/>
            </a:xfrm>
          </p:grpSpPr>
          <p:sp>
            <p:nvSpPr>
              <p:cNvPr id="6" name="TextBox 5">
                <a:extLst>
                  <a:ext uri="{FF2B5EF4-FFF2-40B4-BE49-F238E27FC236}">
                    <a16:creationId xmlns:a16="http://schemas.microsoft.com/office/drawing/2014/main" id="{A8954F82-5ED9-4202-7797-2A1806F2C215}"/>
                  </a:ext>
                </a:extLst>
              </p:cNvPr>
              <p:cNvSpPr txBox="1"/>
              <p:nvPr/>
            </p:nvSpPr>
            <p:spPr>
              <a:xfrm>
                <a:off x="749300" y="1282700"/>
                <a:ext cx="3871509" cy="369332"/>
              </a:xfrm>
              <a:prstGeom prst="rect">
                <a:avLst/>
              </a:prstGeom>
              <a:noFill/>
              <a:ln>
                <a:solidFill>
                  <a:schemeClr val="tx1"/>
                </a:solidFill>
              </a:ln>
            </p:spPr>
            <p:txBody>
              <a:bodyPr wrap="none" rtlCol="0">
                <a:spAutoFit/>
              </a:bodyPr>
              <a:lstStyle/>
              <a:p>
                <a:pPr algn="ctr"/>
                <a:r>
                  <a:rPr lang="en-US" dirty="0"/>
                  <a:t>Extract Cell Barcode, UMI, Feature read</a:t>
                </a:r>
              </a:p>
            </p:txBody>
          </p:sp>
          <p:sp>
            <p:nvSpPr>
              <p:cNvPr id="7" name="TextBox 6">
                <a:extLst>
                  <a:ext uri="{FF2B5EF4-FFF2-40B4-BE49-F238E27FC236}">
                    <a16:creationId xmlns:a16="http://schemas.microsoft.com/office/drawing/2014/main" id="{A02A3B8B-A2B0-449B-9151-712F33462AEB}"/>
                  </a:ext>
                </a:extLst>
              </p:cNvPr>
              <p:cNvSpPr txBox="1"/>
              <p:nvPr/>
            </p:nvSpPr>
            <p:spPr>
              <a:xfrm>
                <a:off x="749299" y="1788170"/>
                <a:ext cx="3871509" cy="369332"/>
              </a:xfrm>
              <a:prstGeom prst="rect">
                <a:avLst/>
              </a:prstGeom>
              <a:noFill/>
              <a:ln>
                <a:solidFill>
                  <a:schemeClr val="tx1"/>
                </a:solidFill>
              </a:ln>
            </p:spPr>
            <p:txBody>
              <a:bodyPr wrap="square" rtlCol="0">
                <a:spAutoFit/>
              </a:bodyPr>
              <a:lstStyle/>
              <a:p>
                <a:pPr algn="ctr"/>
                <a:r>
                  <a:rPr lang="en-US" dirty="0"/>
                  <a:t>Correct Cell Barcodes</a:t>
                </a:r>
              </a:p>
            </p:txBody>
          </p:sp>
          <p:sp>
            <p:nvSpPr>
              <p:cNvPr id="8" name="TextBox 7">
                <a:extLst>
                  <a:ext uri="{FF2B5EF4-FFF2-40B4-BE49-F238E27FC236}">
                    <a16:creationId xmlns:a16="http://schemas.microsoft.com/office/drawing/2014/main" id="{701A943B-6E6A-CCC2-FE04-A5DAAF300AED}"/>
                  </a:ext>
                </a:extLst>
              </p:cNvPr>
              <p:cNvSpPr txBox="1"/>
              <p:nvPr/>
            </p:nvSpPr>
            <p:spPr>
              <a:xfrm>
                <a:off x="749299" y="2293640"/>
                <a:ext cx="3871509" cy="369332"/>
              </a:xfrm>
              <a:prstGeom prst="rect">
                <a:avLst/>
              </a:prstGeom>
              <a:noFill/>
              <a:ln>
                <a:solidFill>
                  <a:schemeClr val="tx1"/>
                </a:solidFill>
              </a:ln>
            </p:spPr>
            <p:txBody>
              <a:bodyPr wrap="square" rtlCol="0">
                <a:spAutoFit/>
              </a:bodyPr>
              <a:lstStyle/>
              <a:p>
                <a:pPr algn="ctr"/>
                <a:r>
                  <a:rPr lang="en-US" dirty="0"/>
                  <a:t>Align to reference with STAR</a:t>
                </a:r>
              </a:p>
            </p:txBody>
          </p:sp>
          <p:sp>
            <p:nvSpPr>
              <p:cNvPr id="9" name="TextBox 8">
                <a:extLst>
                  <a:ext uri="{FF2B5EF4-FFF2-40B4-BE49-F238E27FC236}">
                    <a16:creationId xmlns:a16="http://schemas.microsoft.com/office/drawing/2014/main" id="{6AE2DCF2-6A03-E9EE-5B17-1D07C0A8501A}"/>
                  </a:ext>
                </a:extLst>
              </p:cNvPr>
              <p:cNvSpPr txBox="1"/>
              <p:nvPr/>
            </p:nvSpPr>
            <p:spPr>
              <a:xfrm>
                <a:off x="749299" y="2799110"/>
                <a:ext cx="3871509" cy="369332"/>
              </a:xfrm>
              <a:prstGeom prst="rect">
                <a:avLst/>
              </a:prstGeom>
              <a:noFill/>
              <a:ln>
                <a:solidFill>
                  <a:schemeClr val="tx1"/>
                </a:solidFill>
              </a:ln>
            </p:spPr>
            <p:txBody>
              <a:bodyPr wrap="square" rtlCol="0">
                <a:spAutoFit/>
              </a:bodyPr>
              <a:lstStyle/>
              <a:p>
                <a:pPr algn="ctr"/>
                <a:r>
                  <a:rPr lang="en-US" dirty="0"/>
                  <a:t>Assign reads to genes with GTF file</a:t>
                </a:r>
              </a:p>
            </p:txBody>
          </p:sp>
          <p:sp>
            <p:nvSpPr>
              <p:cNvPr id="10" name="TextBox 9">
                <a:extLst>
                  <a:ext uri="{FF2B5EF4-FFF2-40B4-BE49-F238E27FC236}">
                    <a16:creationId xmlns:a16="http://schemas.microsoft.com/office/drawing/2014/main" id="{7B1B13A8-3EA0-0D25-D47F-EE92954F06CD}"/>
                  </a:ext>
                </a:extLst>
              </p:cNvPr>
              <p:cNvSpPr txBox="1"/>
              <p:nvPr/>
            </p:nvSpPr>
            <p:spPr>
              <a:xfrm>
                <a:off x="749299" y="3304580"/>
                <a:ext cx="3871509" cy="369332"/>
              </a:xfrm>
              <a:prstGeom prst="rect">
                <a:avLst/>
              </a:prstGeom>
              <a:noFill/>
              <a:ln>
                <a:solidFill>
                  <a:schemeClr val="tx1"/>
                </a:solidFill>
              </a:ln>
            </p:spPr>
            <p:txBody>
              <a:bodyPr wrap="square" rtlCol="0">
                <a:spAutoFit/>
              </a:bodyPr>
              <a:lstStyle/>
              <a:p>
                <a:pPr algn="ctr"/>
                <a:r>
                  <a:rPr lang="en-US" dirty="0"/>
                  <a:t>UMI correction</a:t>
                </a:r>
              </a:p>
            </p:txBody>
          </p:sp>
          <p:sp>
            <p:nvSpPr>
              <p:cNvPr id="11" name="TextBox 10">
                <a:extLst>
                  <a:ext uri="{FF2B5EF4-FFF2-40B4-BE49-F238E27FC236}">
                    <a16:creationId xmlns:a16="http://schemas.microsoft.com/office/drawing/2014/main" id="{9CC38FD0-77DE-D304-D0DD-12A21C8A055E}"/>
                  </a:ext>
                </a:extLst>
              </p:cNvPr>
              <p:cNvSpPr txBox="1"/>
              <p:nvPr/>
            </p:nvSpPr>
            <p:spPr>
              <a:xfrm>
                <a:off x="749298" y="3810050"/>
                <a:ext cx="3871509" cy="369332"/>
              </a:xfrm>
              <a:prstGeom prst="rect">
                <a:avLst/>
              </a:prstGeom>
              <a:noFill/>
              <a:ln>
                <a:solidFill>
                  <a:schemeClr val="tx1"/>
                </a:solidFill>
              </a:ln>
            </p:spPr>
            <p:txBody>
              <a:bodyPr wrap="square" rtlCol="0">
                <a:spAutoFit/>
              </a:bodyPr>
              <a:lstStyle/>
              <a:p>
                <a:pPr algn="ctr"/>
                <a:r>
                  <a:rPr lang="en-US" dirty="0"/>
                  <a:t>Collapse UMIs, tally genes/cells</a:t>
                </a:r>
              </a:p>
            </p:txBody>
          </p:sp>
          <p:sp>
            <p:nvSpPr>
              <p:cNvPr id="12" name="TextBox 11">
                <a:extLst>
                  <a:ext uri="{FF2B5EF4-FFF2-40B4-BE49-F238E27FC236}">
                    <a16:creationId xmlns:a16="http://schemas.microsoft.com/office/drawing/2014/main" id="{1131C3D3-5478-9CD9-D786-A9AC15FD7C74}"/>
                  </a:ext>
                </a:extLst>
              </p:cNvPr>
              <p:cNvSpPr txBox="1"/>
              <p:nvPr/>
            </p:nvSpPr>
            <p:spPr>
              <a:xfrm>
                <a:off x="749298" y="4820990"/>
                <a:ext cx="3871509" cy="369332"/>
              </a:xfrm>
              <a:prstGeom prst="rect">
                <a:avLst/>
              </a:prstGeom>
              <a:noFill/>
              <a:ln>
                <a:solidFill>
                  <a:schemeClr val="tx1"/>
                </a:solidFill>
              </a:ln>
            </p:spPr>
            <p:txBody>
              <a:bodyPr wrap="square" rtlCol="0">
                <a:spAutoFit/>
              </a:bodyPr>
              <a:lstStyle/>
              <a:p>
                <a:pPr algn="ctr"/>
                <a:r>
                  <a:rPr lang="en-US" dirty="0"/>
                  <a:t>Filter empty droplets, keep cells</a:t>
                </a:r>
              </a:p>
            </p:txBody>
          </p:sp>
          <p:sp>
            <p:nvSpPr>
              <p:cNvPr id="13" name="TextBox 12">
                <a:extLst>
                  <a:ext uri="{FF2B5EF4-FFF2-40B4-BE49-F238E27FC236}">
                    <a16:creationId xmlns:a16="http://schemas.microsoft.com/office/drawing/2014/main" id="{0544ED93-072B-EE7A-5A99-7F449E95FC4E}"/>
                  </a:ext>
                </a:extLst>
              </p:cNvPr>
              <p:cNvSpPr txBox="1"/>
              <p:nvPr/>
            </p:nvSpPr>
            <p:spPr>
              <a:xfrm>
                <a:off x="749298" y="4315520"/>
                <a:ext cx="3871509" cy="369332"/>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dirty="0"/>
                  <a:t>Raw Gene/Cell Matrix</a:t>
                </a:r>
              </a:p>
            </p:txBody>
          </p:sp>
          <p:sp>
            <p:nvSpPr>
              <p:cNvPr id="14" name="TextBox 13">
                <a:extLst>
                  <a:ext uri="{FF2B5EF4-FFF2-40B4-BE49-F238E27FC236}">
                    <a16:creationId xmlns:a16="http://schemas.microsoft.com/office/drawing/2014/main" id="{22037413-3E3A-41EA-9275-CB23AAA0B709}"/>
                  </a:ext>
                </a:extLst>
              </p:cNvPr>
              <p:cNvSpPr txBox="1"/>
              <p:nvPr/>
            </p:nvSpPr>
            <p:spPr>
              <a:xfrm>
                <a:off x="749298" y="5326460"/>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Filtered Gene/Cell Matrix</a:t>
                </a:r>
              </a:p>
            </p:txBody>
          </p:sp>
          <p:sp>
            <p:nvSpPr>
              <p:cNvPr id="16" name="TextBox 15">
                <a:extLst>
                  <a:ext uri="{FF2B5EF4-FFF2-40B4-BE49-F238E27FC236}">
                    <a16:creationId xmlns:a16="http://schemas.microsoft.com/office/drawing/2014/main" id="{2DAF33C8-A803-C927-91F3-4096A2F7B2C2}"/>
                  </a:ext>
                </a:extLst>
              </p:cNvPr>
              <p:cNvSpPr txBox="1"/>
              <p:nvPr/>
            </p:nvSpPr>
            <p:spPr>
              <a:xfrm>
                <a:off x="4620807" y="4851767"/>
                <a:ext cx="1562100" cy="307777"/>
              </a:xfrm>
              <a:prstGeom prst="rect">
                <a:avLst/>
              </a:prstGeom>
              <a:noFill/>
            </p:spPr>
            <p:txBody>
              <a:bodyPr wrap="square">
                <a:spAutoFit/>
              </a:bodyPr>
              <a:lstStyle/>
              <a:p>
                <a:r>
                  <a:rPr lang="en-US" sz="1400" dirty="0"/>
                  <a:t>(</a:t>
                </a:r>
                <a:r>
                  <a:rPr lang="en-US" sz="1400" dirty="0" err="1"/>
                  <a:t>EmptyDrops</a:t>
                </a:r>
                <a:r>
                  <a:rPr lang="en-US" sz="1400" dirty="0"/>
                  <a:t>)</a:t>
                </a:r>
              </a:p>
            </p:txBody>
          </p:sp>
        </p:grpSp>
        <p:sp>
          <p:nvSpPr>
            <p:cNvPr id="17" name="TextBox 16">
              <a:extLst>
                <a:ext uri="{FF2B5EF4-FFF2-40B4-BE49-F238E27FC236}">
                  <a16:creationId xmlns:a16="http://schemas.microsoft.com/office/drawing/2014/main" id="{E20BD14A-3D7F-3A48-E1E1-269C8B8414FF}"/>
                </a:ext>
              </a:extLst>
            </p:cNvPr>
            <p:cNvSpPr txBox="1"/>
            <p:nvPr/>
          </p:nvSpPr>
          <p:spPr>
            <a:xfrm>
              <a:off x="4620807" y="3331578"/>
              <a:ext cx="2247900" cy="307777"/>
            </a:xfrm>
            <a:prstGeom prst="rect">
              <a:avLst/>
            </a:prstGeom>
            <a:noFill/>
          </p:spPr>
          <p:txBody>
            <a:bodyPr wrap="square">
              <a:spAutoFit/>
            </a:bodyPr>
            <a:lstStyle/>
            <a:p>
              <a:r>
                <a:rPr lang="en-US" sz="1400" dirty="0"/>
                <a:t>1 hamming distance</a:t>
              </a:r>
            </a:p>
          </p:txBody>
        </p:sp>
        <p:sp>
          <p:nvSpPr>
            <p:cNvPr id="18" name="TextBox 17">
              <a:extLst>
                <a:ext uri="{FF2B5EF4-FFF2-40B4-BE49-F238E27FC236}">
                  <a16:creationId xmlns:a16="http://schemas.microsoft.com/office/drawing/2014/main" id="{90929CD3-C20A-5DDC-CBE0-7BC58A3C7EFF}"/>
                </a:ext>
              </a:extLst>
            </p:cNvPr>
            <p:cNvSpPr txBox="1"/>
            <p:nvPr/>
          </p:nvSpPr>
          <p:spPr>
            <a:xfrm>
              <a:off x="4620807" y="1813913"/>
              <a:ext cx="2247900" cy="307777"/>
            </a:xfrm>
            <a:prstGeom prst="rect">
              <a:avLst/>
            </a:prstGeom>
            <a:noFill/>
          </p:spPr>
          <p:txBody>
            <a:bodyPr wrap="square">
              <a:spAutoFit/>
            </a:bodyPr>
            <a:lstStyle/>
            <a:p>
              <a:r>
                <a:rPr lang="en-US" sz="1400" dirty="0"/>
                <a:t>1 hamming distance</a:t>
              </a:r>
            </a:p>
          </p:txBody>
        </p:sp>
        <p:sp>
          <p:nvSpPr>
            <p:cNvPr id="19" name="TextBox 18">
              <a:extLst>
                <a:ext uri="{FF2B5EF4-FFF2-40B4-BE49-F238E27FC236}">
                  <a16:creationId xmlns:a16="http://schemas.microsoft.com/office/drawing/2014/main" id="{62D521E0-71A7-6DFE-5E08-EAA6CB79C853}"/>
                </a:ext>
              </a:extLst>
            </p:cNvPr>
            <p:cNvSpPr txBox="1"/>
            <p:nvPr/>
          </p:nvSpPr>
          <p:spPr>
            <a:xfrm>
              <a:off x="4620807" y="2811860"/>
              <a:ext cx="2247900" cy="307777"/>
            </a:xfrm>
            <a:prstGeom prst="rect">
              <a:avLst/>
            </a:prstGeom>
            <a:noFill/>
          </p:spPr>
          <p:txBody>
            <a:bodyPr wrap="square">
              <a:spAutoFit/>
            </a:bodyPr>
            <a:lstStyle/>
            <a:p>
              <a:r>
                <a:rPr lang="en-US" sz="1400" dirty="0"/>
                <a:t>Unique mappers</a:t>
              </a:r>
            </a:p>
          </p:txBody>
        </p:sp>
      </p:grpSp>
      <p:sp>
        <p:nvSpPr>
          <p:cNvPr id="20" name="TextBox 19">
            <a:extLst>
              <a:ext uri="{FF2B5EF4-FFF2-40B4-BE49-F238E27FC236}">
                <a16:creationId xmlns:a16="http://schemas.microsoft.com/office/drawing/2014/main" id="{C52D2A1A-96AF-BCBD-3D44-AAB4908EBF5C}"/>
              </a:ext>
            </a:extLst>
          </p:cNvPr>
          <p:cNvSpPr txBox="1"/>
          <p:nvPr/>
        </p:nvSpPr>
        <p:spPr>
          <a:xfrm>
            <a:off x="8078111" y="288487"/>
            <a:ext cx="3041474" cy="523220"/>
          </a:xfrm>
          <a:prstGeom prst="rect">
            <a:avLst/>
          </a:prstGeom>
          <a:noFill/>
        </p:spPr>
        <p:txBody>
          <a:bodyPr wrap="none" rtlCol="0">
            <a:spAutoFit/>
          </a:bodyPr>
          <a:lstStyle/>
          <a:p>
            <a:r>
              <a:rPr lang="en-US" sz="2800" dirty="0"/>
              <a:t> Secondary Analysis</a:t>
            </a:r>
          </a:p>
        </p:txBody>
      </p:sp>
      <p:grpSp>
        <p:nvGrpSpPr>
          <p:cNvPr id="35" name="Group 34">
            <a:extLst>
              <a:ext uri="{FF2B5EF4-FFF2-40B4-BE49-F238E27FC236}">
                <a16:creationId xmlns:a16="http://schemas.microsoft.com/office/drawing/2014/main" id="{FF3D59B5-5F1C-9DA8-25C8-028F9E2DA4E1}"/>
              </a:ext>
            </a:extLst>
          </p:cNvPr>
          <p:cNvGrpSpPr/>
          <p:nvPr/>
        </p:nvGrpSpPr>
        <p:grpSpPr>
          <a:xfrm>
            <a:off x="7663094" y="994780"/>
            <a:ext cx="3871510" cy="5392605"/>
            <a:chOff x="7721599" y="1098034"/>
            <a:chExt cx="3871510" cy="5392605"/>
          </a:xfrm>
        </p:grpSpPr>
        <p:sp>
          <p:nvSpPr>
            <p:cNvPr id="21" name="TextBox 20">
              <a:extLst>
                <a:ext uri="{FF2B5EF4-FFF2-40B4-BE49-F238E27FC236}">
                  <a16:creationId xmlns:a16="http://schemas.microsoft.com/office/drawing/2014/main" id="{23B076EB-D266-949C-694A-D8EC7FAB0B17}"/>
                </a:ext>
              </a:extLst>
            </p:cNvPr>
            <p:cNvSpPr txBox="1"/>
            <p:nvPr/>
          </p:nvSpPr>
          <p:spPr>
            <a:xfrm>
              <a:off x="7721600" y="1098034"/>
              <a:ext cx="3871509" cy="369332"/>
            </a:xfrm>
            <a:prstGeom prst="rect">
              <a:avLst/>
            </a:prstGeom>
            <a:noFill/>
            <a:ln>
              <a:solidFill>
                <a:schemeClr val="tx1"/>
              </a:solidFill>
            </a:ln>
          </p:spPr>
          <p:txBody>
            <a:bodyPr wrap="square" rtlCol="0">
              <a:spAutoFit/>
            </a:bodyPr>
            <a:lstStyle/>
            <a:p>
              <a:pPr algn="ctr"/>
              <a:r>
                <a:rPr lang="en-US" dirty="0"/>
                <a:t>Calculate QC metrics</a:t>
              </a:r>
            </a:p>
          </p:txBody>
        </p:sp>
        <p:sp>
          <p:nvSpPr>
            <p:cNvPr id="23" name="TextBox 22">
              <a:extLst>
                <a:ext uri="{FF2B5EF4-FFF2-40B4-BE49-F238E27FC236}">
                  <a16:creationId xmlns:a16="http://schemas.microsoft.com/office/drawing/2014/main" id="{94F99C99-3954-3320-8505-F1B449676BB3}"/>
                </a:ext>
              </a:extLst>
            </p:cNvPr>
            <p:cNvSpPr txBox="1"/>
            <p:nvPr/>
          </p:nvSpPr>
          <p:spPr>
            <a:xfrm>
              <a:off x="7721600" y="2047288"/>
              <a:ext cx="3871509" cy="369332"/>
            </a:xfrm>
            <a:prstGeom prst="rect">
              <a:avLst/>
            </a:prstGeom>
            <a:noFill/>
            <a:ln>
              <a:solidFill>
                <a:schemeClr val="tx1"/>
              </a:solidFill>
            </a:ln>
          </p:spPr>
          <p:txBody>
            <a:bodyPr wrap="square" rtlCol="0">
              <a:spAutoFit/>
            </a:bodyPr>
            <a:lstStyle/>
            <a:p>
              <a:pPr algn="ctr"/>
              <a:r>
                <a:rPr lang="en-US" dirty="0"/>
                <a:t>Filter cells (dead, doublets, outliers)</a:t>
              </a:r>
            </a:p>
          </p:txBody>
        </p:sp>
        <p:sp>
          <p:nvSpPr>
            <p:cNvPr id="24" name="TextBox 23">
              <a:extLst>
                <a:ext uri="{FF2B5EF4-FFF2-40B4-BE49-F238E27FC236}">
                  <a16:creationId xmlns:a16="http://schemas.microsoft.com/office/drawing/2014/main" id="{A5FF08C4-BF87-FCC1-18D9-9ACD06BD1F11}"/>
                </a:ext>
              </a:extLst>
            </p:cNvPr>
            <p:cNvSpPr txBox="1"/>
            <p:nvPr/>
          </p:nvSpPr>
          <p:spPr>
            <a:xfrm>
              <a:off x="7721599" y="1572661"/>
              <a:ext cx="3871509" cy="369332"/>
            </a:xfrm>
            <a:prstGeom prst="rect">
              <a:avLst/>
            </a:prstGeom>
            <a:noFill/>
            <a:ln>
              <a:solidFill>
                <a:schemeClr val="tx1"/>
              </a:solidFill>
            </a:ln>
          </p:spPr>
          <p:txBody>
            <a:bodyPr wrap="square" rtlCol="0">
              <a:spAutoFit/>
            </a:bodyPr>
            <a:lstStyle/>
            <a:p>
              <a:pPr algn="ctr"/>
              <a:r>
                <a:rPr lang="en-US" dirty="0"/>
                <a:t>Predict doublets </a:t>
              </a:r>
            </a:p>
          </p:txBody>
        </p:sp>
        <p:sp>
          <p:nvSpPr>
            <p:cNvPr id="25" name="TextBox 24">
              <a:extLst>
                <a:ext uri="{FF2B5EF4-FFF2-40B4-BE49-F238E27FC236}">
                  <a16:creationId xmlns:a16="http://schemas.microsoft.com/office/drawing/2014/main" id="{F5970AF9-917A-AACC-D06C-F7BC0983A9DA}"/>
                </a:ext>
              </a:extLst>
            </p:cNvPr>
            <p:cNvSpPr txBox="1"/>
            <p:nvPr/>
          </p:nvSpPr>
          <p:spPr>
            <a:xfrm>
              <a:off x="7721599" y="2521915"/>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Normalize &amp; transform (</a:t>
              </a:r>
              <a:r>
                <a:rPr lang="en-US" dirty="0" err="1"/>
                <a:t>ie</a:t>
              </a:r>
              <a:r>
                <a:rPr lang="en-US" dirty="0"/>
                <a:t>. log)</a:t>
              </a:r>
            </a:p>
          </p:txBody>
        </p:sp>
        <p:sp>
          <p:nvSpPr>
            <p:cNvPr id="26" name="TextBox 25">
              <a:extLst>
                <a:ext uri="{FF2B5EF4-FFF2-40B4-BE49-F238E27FC236}">
                  <a16:creationId xmlns:a16="http://schemas.microsoft.com/office/drawing/2014/main" id="{81DC3C3B-D3AC-0EC1-253B-ED9C0D8539AC}"/>
                </a:ext>
              </a:extLst>
            </p:cNvPr>
            <p:cNvSpPr txBox="1"/>
            <p:nvPr/>
          </p:nvSpPr>
          <p:spPr>
            <a:xfrm>
              <a:off x="8826500" y="3471169"/>
              <a:ext cx="2766607" cy="369332"/>
            </a:xfrm>
            <a:prstGeom prst="rect">
              <a:avLst/>
            </a:prstGeom>
            <a:noFill/>
            <a:ln>
              <a:solidFill>
                <a:schemeClr val="tx1"/>
              </a:solidFill>
              <a:prstDash val="dash"/>
            </a:ln>
          </p:spPr>
          <p:txBody>
            <a:bodyPr wrap="square" rtlCol="0">
              <a:spAutoFit/>
            </a:bodyPr>
            <a:lstStyle/>
            <a:p>
              <a:pPr algn="ctr"/>
              <a:r>
                <a:rPr lang="en-US" dirty="0">
                  <a:solidFill>
                    <a:schemeClr val="bg1">
                      <a:lumMod val="65000"/>
                    </a:schemeClr>
                  </a:solidFill>
                </a:rPr>
                <a:t>Linear Regression</a:t>
              </a:r>
            </a:p>
          </p:txBody>
        </p:sp>
        <p:sp>
          <p:nvSpPr>
            <p:cNvPr id="27" name="TextBox 26">
              <a:extLst>
                <a:ext uri="{FF2B5EF4-FFF2-40B4-BE49-F238E27FC236}">
                  <a16:creationId xmlns:a16="http://schemas.microsoft.com/office/drawing/2014/main" id="{89849045-7E3F-834E-5171-53423B5C7BBB}"/>
                </a:ext>
              </a:extLst>
            </p:cNvPr>
            <p:cNvSpPr txBox="1"/>
            <p:nvPr/>
          </p:nvSpPr>
          <p:spPr>
            <a:xfrm>
              <a:off x="8826500" y="3945796"/>
              <a:ext cx="2766607" cy="369332"/>
            </a:xfrm>
            <a:prstGeom prst="rect">
              <a:avLst/>
            </a:prstGeom>
            <a:noFill/>
            <a:ln>
              <a:solidFill>
                <a:schemeClr val="tx1"/>
              </a:solidFill>
            </a:ln>
          </p:spPr>
          <p:txBody>
            <a:bodyPr wrap="square" rtlCol="0">
              <a:spAutoFit/>
            </a:bodyPr>
            <a:lstStyle/>
            <a:p>
              <a:pPr algn="ctr"/>
              <a:r>
                <a:rPr lang="en-US" dirty="0"/>
                <a:t>Zero-center &amp; Scale</a:t>
              </a:r>
            </a:p>
          </p:txBody>
        </p:sp>
        <p:sp>
          <p:nvSpPr>
            <p:cNvPr id="28" name="TextBox 27">
              <a:extLst>
                <a:ext uri="{FF2B5EF4-FFF2-40B4-BE49-F238E27FC236}">
                  <a16:creationId xmlns:a16="http://schemas.microsoft.com/office/drawing/2014/main" id="{1DA7F218-462E-A5FE-A385-B34F0258EA1F}"/>
                </a:ext>
              </a:extLst>
            </p:cNvPr>
            <p:cNvSpPr txBox="1"/>
            <p:nvPr/>
          </p:nvSpPr>
          <p:spPr>
            <a:xfrm>
              <a:off x="7721599" y="6121307"/>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Differential Expression</a:t>
              </a:r>
            </a:p>
          </p:txBody>
        </p:sp>
        <p:sp>
          <p:nvSpPr>
            <p:cNvPr id="29" name="TextBox 28">
              <a:extLst>
                <a:ext uri="{FF2B5EF4-FFF2-40B4-BE49-F238E27FC236}">
                  <a16:creationId xmlns:a16="http://schemas.microsoft.com/office/drawing/2014/main" id="{7DEF2BFE-F669-F7FE-3463-4627260C53B4}"/>
                </a:ext>
              </a:extLst>
            </p:cNvPr>
            <p:cNvSpPr txBox="1"/>
            <p:nvPr/>
          </p:nvSpPr>
          <p:spPr>
            <a:xfrm>
              <a:off x="8826500" y="4420423"/>
              <a:ext cx="2766607" cy="369332"/>
            </a:xfrm>
            <a:prstGeom prst="rect">
              <a:avLst/>
            </a:prstGeom>
            <a:noFill/>
            <a:ln>
              <a:solidFill>
                <a:schemeClr val="tx1"/>
              </a:solidFill>
            </a:ln>
          </p:spPr>
          <p:txBody>
            <a:bodyPr wrap="square" rtlCol="0">
              <a:spAutoFit/>
            </a:bodyPr>
            <a:lstStyle/>
            <a:p>
              <a:pPr algn="ctr"/>
              <a:r>
                <a:rPr lang="en-US" dirty="0"/>
                <a:t>PCA (Linear Dim. </a:t>
              </a:r>
              <a:r>
                <a:rPr lang="en-US" dirty="0" err="1"/>
                <a:t>Reduc</a:t>
              </a:r>
              <a:r>
                <a:rPr lang="en-US" dirty="0"/>
                <a:t>)</a:t>
              </a:r>
            </a:p>
          </p:txBody>
        </p:sp>
        <p:sp>
          <p:nvSpPr>
            <p:cNvPr id="30" name="TextBox 29">
              <a:extLst>
                <a:ext uri="{FF2B5EF4-FFF2-40B4-BE49-F238E27FC236}">
                  <a16:creationId xmlns:a16="http://schemas.microsoft.com/office/drawing/2014/main" id="{A1953011-8A78-56CE-3C09-FD278BABAAEF}"/>
                </a:ext>
              </a:extLst>
            </p:cNvPr>
            <p:cNvSpPr txBox="1"/>
            <p:nvPr/>
          </p:nvSpPr>
          <p:spPr>
            <a:xfrm>
              <a:off x="8826499" y="2996542"/>
              <a:ext cx="2766609" cy="369332"/>
            </a:xfrm>
            <a:prstGeom prst="rect">
              <a:avLst/>
            </a:prstGeom>
            <a:noFill/>
            <a:ln>
              <a:solidFill>
                <a:schemeClr val="tx1"/>
              </a:solidFill>
            </a:ln>
          </p:spPr>
          <p:txBody>
            <a:bodyPr wrap="square" rtlCol="0">
              <a:spAutoFit/>
            </a:bodyPr>
            <a:lstStyle/>
            <a:p>
              <a:pPr algn="ctr"/>
              <a:r>
                <a:rPr lang="en-US" dirty="0"/>
                <a:t>Feature selection (</a:t>
              </a:r>
              <a:r>
                <a:rPr lang="en-US" dirty="0" err="1"/>
                <a:t>eg.</a:t>
              </a:r>
              <a:r>
                <a:rPr lang="en-US" dirty="0"/>
                <a:t> HVG)</a:t>
              </a:r>
            </a:p>
          </p:txBody>
        </p:sp>
        <p:sp>
          <p:nvSpPr>
            <p:cNvPr id="31" name="TextBox 30">
              <a:extLst>
                <a:ext uri="{FF2B5EF4-FFF2-40B4-BE49-F238E27FC236}">
                  <a16:creationId xmlns:a16="http://schemas.microsoft.com/office/drawing/2014/main" id="{BB062DDE-D67A-5FBE-C926-4791150898DB}"/>
                </a:ext>
              </a:extLst>
            </p:cNvPr>
            <p:cNvSpPr txBox="1"/>
            <p:nvPr/>
          </p:nvSpPr>
          <p:spPr>
            <a:xfrm>
              <a:off x="8826499" y="4895050"/>
              <a:ext cx="2766607" cy="369332"/>
            </a:xfrm>
            <a:prstGeom prst="rect">
              <a:avLst/>
            </a:prstGeom>
            <a:noFill/>
            <a:ln>
              <a:solidFill>
                <a:schemeClr val="tx1"/>
              </a:solidFill>
            </a:ln>
          </p:spPr>
          <p:txBody>
            <a:bodyPr wrap="square" rtlCol="0">
              <a:spAutoFit/>
            </a:bodyPr>
            <a:lstStyle/>
            <a:p>
              <a:pPr algn="ctr"/>
              <a:r>
                <a:rPr lang="en-US" dirty="0"/>
                <a:t>Neighbor Graph</a:t>
              </a:r>
            </a:p>
          </p:txBody>
        </p:sp>
        <p:sp>
          <p:nvSpPr>
            <p:cNvPr id="32" name="TextBox 31">
              <a:extLst>
                <a:ext uri="{FF2B5EF4-FFF2-40B4-BE49-F238E27FC236}">
                  <a16:creationId xmlns:a16="http://schemas.microsoft.com/office/drawing/2014/main" id="{30AE635F-27B0-39D3-B6AA-1664BA6304EF}"/>
                </a:ext>
              </a:extLst>
            </p:cNvPr>
            <p:cNvSpPr txBox="1"/>
            <p:nvPr/>
          </p:nvSpPr>
          <p:spPr>
            <a:xfrm>
              <a:off x="10285004" y="5369677"/>
              <a:ext cx="1308101" cy="646331"/>
            </a:xfrm>
            <a:prstGeom prst="rect">
              <a:avLst/>
            </a:prstGeom>
            <a:noFill/>
            <a:ln>
              <a:solidFill>
                <a:schemeClr val="tx1"/>
              </a:solidFill>
            </a:ln>
          </p:spPr>
          <p:txBody>
            <a:bodyPr wrap="square" rtlCol="0">
              <a:spAutoFit/>
            </a:bodyPr>
            <a:lstStyle/>
            <a:p>
              <a:pPr algn="ctr"/>
              <a:r>
                <a:rPr lang="en-US" dirty="0" err="1"/>
                <a:t>tSNE</a:t>
              </a:r>
              <a:r>
                <a:rPr lang="en-US" dirty="0"/>
                <a:t> / UMAP</a:t>
              </a:r>
            </a:p>
          </p:txBody>
        </p:sp>
        <p:sp>
          <p:nvSpPr>
            <p:cNvPr id="33" name="TextBox 32">
              <a:extLst>
                <a:ext uri="{FF2B5EF4-FFF2-40B4-BE49-F238E27FC236}">
                  <a16:creationId xmlns:a16="http://schemas.microsoft.com/office/drawing/2014/main" id="{7841A592-9FEA-9A03-B6A4-38994C4D1B9B}"/>
                </a:ext>
              </a:extLst>
            </p:cNvPr>
            <p:cNvSpPr txBox="1"/>
            <p:nvPr/>
          </p:nvSpPr>
          <p:spPr>
            <a:xfrm>
              <a:off x="8826499" y="5370255"/>
              <a:ext cx="1308101" cy="646331"/>
            </a:xfrm>
            <a:prstGeom prst="rect">
              <a:avLst/>
            </a:prstGeom>
            <a:noFill/>
            <a:ln>
              <a:solidFill>
                <a:schemeClr val="tx1"/>
              </a:solidFill>
            </a:ln>
          </p:spPr>
          <p:txBody>
            <a:bodyPr wrap="square" rtlCol="0">
              <a:spAutoFit/>
            </a:bodyPr>
            <a:lstStyle/>
            <a:p>
              <a:pPr algn="ctr"/>
              <a:r>
                <a:rPr lang="en-US" dirty="0"/>
                <a:t>Clustering (Leiden)</a:t>
              </a:r>
            </a:p>
          </p:txBody>
        </p:sp>
        <p:sp>
          <p:nvSpPr>
            <p:cNvPr id="34" name="Down Arrow 33">
              <a:extLst>
                <a:ext uri="{FF2B5EF4-FFF2-40B4-BE49-F238E27FC236}">
                  <a16:creationId xmlns:a16="http://schemas.microsoft.com/office/drawing/2014/main" id="{E2F15307-47E9-2734-707B-681396D1AF2C}"/>
                </a:ext>
              </a:extLst>
            </p:cNvPr>
            <p:cNvSpPr/>
            <p:nvPr/>
          </p:nvSpPr>
          <p:spPr>
            <a:xfrm>
              <a:off x="7988850" y="3181208"/>
              <a:ext cx="367748" cy="2551767"/>
            </a:xfrm>
            <a:prstGeom prst="downArrow">
              <a:avLst/>
            </a:prstGeom>
            <a:solidFill>
              <a:srgbClr val="A9D2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3DD1F239-FF24-09A4-E35C-95977DE477BD}"/>
              </a:ext>
            </a:extLst>
          </p:cNvPr>
          <p:cNvSpPr txBox="1"/>
          <p:nvPr/>
        </p:nvSpPr>
        <p:spPr>
          <a:xfrm rot="16200000">
            <a:off x="-1331843" y="2816344"/>
            <a:ext cx="4028026" cy="523220"/>
          </a:xfrm>
          <a:prstGeom prst="rect">
            <a:avLst/>
          </a:prstGeom>
          <a:noFill/>
        </p:spPr>
        <p:txBody>
          <a:bodyPr wrap="none" rtlCol="0">
            <a:spAutoFit/>
          </a:bodyPr>
          <a:lstStyle/>
          <a:p>
            <a:r>
              <a:rPr lang="en-US" sz="2800" dirty="0" err="1"/>
              <a:t>Cellranger</a:t>
            </a:r>
            <a:r>
              <a:rPr lang="en-US" sz="2800" dirty="0"/>
              <a:t> / </a:t>
            </a:r>
            <a:r>
              <a:rPr lang="en-US" sz="2800" dirty="0" err="1"/>
              <a:t>STARsolo</a:t>
            </a:r>
            <a:r>
              <a:rPr lang="en-US" sz="2800" dirty="0"/>
              <a:t> / </a:t>
            </a:r>
            <a:r>
              <a:rPr lang="en-US" sz="2800" dirty="0" err="1"/>
              <a:t>etc</a:t>
            </a:r>
            <a:endParaRPr lang="en-US" sz="2800" dirty="0"/>
          </a:p>
        </p:txBody>
      </p:sp>
      <p:sp>
        <p:nvSpPr>
          <p:cNvPr id="39" name="TextBox 38">
            <a:extLst>
              <a:ext uri="{FF2B5EF4-FFF2-40B4-BE49-F238E27FC236}">
                <a16:creationId xmlns:a16="http://schemas.microsoft.com/office/drawing/2014/main" id="{EA6778B1-82E2-591E-CFAD-CD2D970619C3}"/>
              </a:ext>
            </a:extLst>
          </p:cNvPr>
          <p:cNvSpPr txBox="1"/>
          <p:nvPr/>
        </p:nvSpPr>
        <p:spPr>
          <a:xfrm rot="16200000">
            <a:off x="4105047" y="3292292"/>
            <a:ext cx="6187591" cy="523220"/>
          </a:xfrm>
          <a:prstGeom prst="rect">
            <a:avLst/>
          </a:prstGeom>
          <a:noFill/>
        </p:spPr>
        <p:txBody>
          <a:bodyPr wrap="none" rtlCol="0">
            <a:spAutoFit/>
          </a:bodyPr>
          <a:lstStyle/>
          <a:p>
            <a:r>
              <a:rPr lang="en-US" sz="2800" dirty="0"/>
              <a:t>Cell Ranger or Seurat / </a:t>
            </a:r>
            <a:r>
              <a:rPr lang="en-US" sz="2800" dirty="0" err="1"/>
              <a:t>Scanpy</a:t>
            </a:r>
            <a:r>
              <a:rPr lang="en-US" sz="2800" dirty="0"/>
              <a:t> / Liger etc.</a:t>
            </a:r>
          </a:p>
        </p:txBody>
      </p:sp>
    </p:spTree>
    <p:extLst>
      <p:ext uri="{BB962C8B-B14F-4D97-AF65-F5344CB8AC3E}">
        <p14:creationId xmlns:p14="http://schemas.microsoft.com/office/powerpoint/2010/main" val="301778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1CA14-5BE3-6207-62D1-4BB7C4BB83AF}"/>
              </a:ext>
            </a:extLst>
          </p:cNvPr>
          <p:cNvPicPr>
            <a:picLocks noChangeAspect="1"/>
          </p:cNvPicPr>
          <p:nvPr/>
        </p:nvPicPr>
        <p:blipFill>
          <a:blip r:embed="rId2"/>
          <a:stretch>
            <a:fillRect/>
          </a:stretch>
        </p:blipFill>
        <p:spPr>
          <a:xfrm>
            <a:off x="2005055" y="2670024"/>
            <a:ext cx="7772400" cy="2758325"/>
          </a:xfrm>
          <a:prstGeom prst="rect">
            <a:avLst/>
          </a:prstGeom>
        </p:spPr>
      </p:pic>
      <p:sp>
        <p:nvSpPr>
          <p:cNvPr id="2" name="Title 1">
            <a:extLst>
              <a:ext uri="{FF2B5EF4-FFF2-40B4-BE49-F238E27FC236}">
                <a16:creationId xmlns:a16="http://schemas.microsoft.com/office/drawing/2014/main" id="{0435E707-3F7D-0348-B3BD-B5B240387315}"/>
              </a:ext>
            </a:extLst>
          </p:cNvPr>
          <p:cNvSpPr>
            <a:spLocks noGrp="1"/>
          </p:cNvSpPr>
          <p:nvPr>
            <p:ph type="title"/>
          </p:nvPr>
        </p:nvSpPr>
        <p:spPr>
          <a:xfrm>
            <a:off x="2005055" y="174398"/>
            <a:ext cx="7886700" cy="1325563"/>
          </a:xfrm>
        </p:spPr>
        <p:txBody>
          <a:bodyPr/>
          <a:lstStyle/>
          <a:p>
            <a:r>
              <a:rPr lang="en-US" dirty="0">
                <a:solidFill>
                  <a:schemeClr val="accent6"/>
                </a:solidFill>
              </a:rPr>
              <a:t>Cell Ranger </a:t>
            </a:r>
            <a:r>
              <a:rPr lang="en-US" dirty="0"/>
              <a:t>Pipeline Output</a:t>
            </a:r>
          </a:p>
        </p:txBody>
      </p:sp>
      <p:sp>
        <p:nvSpPr>
          <p:cNvPr id="5" name="Right Arrow 4">
            <a:extLst>
              <a:ext uri="{FF2B5EF4-FFF2-40B4-BE49-F238E27FC236}">
                <a16:creationId xmlns:a16="http://schemas.microsoft.com/office/drawing/2014/main" id="{250CC81D-DBC2-3047-B264-B07D80DB5E69}"/>
              </a:ext>
            </a:extLst>
          </p:cNvPr>
          <p:cNvSpPr/>
          <p:nvPr/>
        </p:nvSpPr>
        <p:spPr>
          <a:xfrm rot="10800000">
            <a:off x="3987685" y="3176095"/>
            <a:ext cx="269932" cy="2493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C1749E60-B6AF-7740-96FA-4AA8BF64E97B}"/>
              </a:ext>
            </a:extLst>
          </p:cNvPr>
          <p:cNvSpPr/>
          <p:nvPr/>
        </p:nvSpPr>
        <p:spPr>
          <a:xfrm rot="10800000">
            <a:off x="4007428" y="5170558"/>
            <a:ext cx="269932" cy="2493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AD40AA1C-A704-2847-B9AE-E92DC5DF4A4B}"/>
              </a:ext>
            </a:extLst>
          </p:cNvPr>
          <p:cNvSpPr/>
          <p:nvPr/>
        </p:nvSpPr>
        <p:spPr>
          <a:xfrm rot="10800000">
            <a:off x="4900696" y="4922610"/>
            <a:ext cx="269932" cy="249380"/>
          </a:xfrm>
          <a:prstGeom prst="rightArrow">
            <a:avLst/>
          </a:prstGeom>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73CF953C-82CB-8D4A-AD62-858C66E5898C}"/>
              </a:ext>
            </a:extLst>
          </p:cNvPr>
          <p:cNvSpPr/>
          <p:nvPr/>
        </p:nvSpPr>
        <p:spPr>
          <a:xfrm rot="10800000">
            <a:off x="4900696" y="3591481"/>
            <a:ext cx="269932" cy="249380"/>
          </a:xfrm>
          <a:prstGeom prst="rightArrow">
            <a:avLst/>
          </a:prstGeom>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9" name="Right Arrow 8">
            <a:extLst>
              <a:ext uri="{FF2B5EF4-FFF2-40B4-BE49-F238E27FC236}">
                <a16:creationId xmlns:a16="http://schemas.microsoft.com/office/drawing/2014/main" id="{F180787E-CF21-7048-85CF-8C3E5AF94782}"/>
              </a:ext>
            </a:extLst>
          </p:cNvPr>
          <p:cNvSpPr/>
          <p:nvPr/>
        </p:nvSpPr>
        <p:spPr>
          <a:xfrm rot="10800000">
            <a:off x="4893663" y="4505504"/>
            <a:ext cx="269932" cy="249380"/>
          </a:xfrm>
          <a:prstGeom prst="rightArrow">
            <a:avLst/>
          </a:prstGeom>
          <a:solidFill>
            <a:srgbClr val="FF0000"/>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8C580AE2-94B9-7542-A68C-BEB07C9AEE10}"/>
              </a:ext>
            </a:extLst>
          </p:cNvPr>
          <p:cNvSpPr/>
          <p:nvPr/>
        </p:nvSpPr>
        <p:spPr>
          <a:xfrm rot="10800000">
            <a:off x="4893663" y="4234352"/>
            <a:ext cx="269932" cy="249380"/>
          </a:xfrm>
          <a:prstGeom prst="rightArrow">
            <a:avLst/>
          </a:prstGeom>
          <a:solidFill>
            <a:srgbClr val="FF0000"/>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2F403A7-8CC3-2047-9302-EDED18C12E29}"/>
              </a:ext>
            </a:extLst>
          </p:cNvPr>
          <p:cNvSpPr/>
          <p:nvPr/>
        </p:nvSpPr>
        <p:spPr>
          <a:xfrm rot="10800000">
            <a:off x="4053607" y="4037047"/>
            <a:ext cx="269932" cy="249380"/>
          </a:xfrm>
          <a:prstGeom prst="rightArrow">
            <a:avLst/>
          </a:prstGeom>
          <a:solidFill>
            <a:schemeClr val="accent2"/>
          </a:solidFill>
          <a:ln>
            <a:solidFill>
              <a:schemeClr val="accent2">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3523867-F6FA-1949-88F1-C3BAFF463278}"/>
              </a:ext>
            </a:extLst>
          </p:cNvPr>
          <p:cNvSpPr txBox="1"/>
          <p:nvPr/>
        </p:nvSpPr>
        <p:spPr>
          <a:xfrm>
            <a:off x="3874236" y="1125607"/>
            <a:ext cx="1131528" cy="646331"/>
          </a:xfrm>
          <a:prstGeom prst="rect">
            <a:avLst/>
          </a:prstGeom>
          <a:noFill/>
        </p:spPr>
        <p:txBody>
          <a:bodyPr wrap="none" rtlCol="0">
            <a:spAutoFit/>
          </a:bodyPr>
          <a:lstStyle/>
          <a:p>
            <a:pPr algn="ctr"/>
            <a:r>
              <a:rPr lang="en-US" dirty="0"/>
              <a:t>Highly</a:t>
            </a:r>
          </a:p>
          <a:p>
            <a:pPr algn="ctr"/>
            <a:r>
              <a:rPr lang="en-US" dirty="0"/>
              <a:t>Processed</a:t>
            </a:r>
          </a:p>
        </p:txBody>
      </p:sp>
      <p:sp>
        <p:nvSpPr>
          <p:cNvPr id="19" name="TextBox 18">
            <a:extLst>
              <a:ext uri="{FF2B5EF4-FFF2-40B4-BE49-F238E27FC236}">
                <a16:creationId xmlns:a16="http://schemas.microsoft.com/office/drawing/2014/main" id="{BC2A3D32-71EA-5C45-B5F5-746BBB549136}"/>
              </a:ext>
            </a:extLst>
          </p:cNvPr>
          <p:cNvSpPr txBox="1"/>
          <p:nvPr/>
        </p:nvSpPr>
        <p:spPr>
          <a:xfrm>
            <a:off x="2162780" y="5521757"/>
            <a:ext cx="7790055" cy="276999"/>
          </a:xfrm>
          <a:prstGeom prst="rect">
            <a:avLst/>
          </a:prstGeom>
          <a:noFill/>
          <a:ln>
            <a:solidFill>
              <a:schemeClr val="tx1"/>
            </a:solidFill>
          </a:ln>
        </p:spPr>
        <p:txBody>
          <a:bodyPr wrap="square" rtlCol="0">
            <a:spAutoFit/>
          </a:bodyPr>
          <a:lstStyle/>
          <a:p>
            <a:r>
              <a:rPr lang="en-US" sz="1200" dirty="0"/>
              <a:t>/</a:t>
            </a:r>
            <a:r>
              <a:rPr lang="en-US" sz="1200" dirty="0" err="1"/>
              <a:t>seq</a:t>
            </a:r>
            <a:r>
              <a:rPr lang="en-US" sz="1200" dirty="0"/>
              <a:t>/</a:t>
            </a:r>
            <a:r>
              <a:rPr lang="en-US" sz="1200" dirty="0" err="1"/>
              <a:t>Illumina_runs</a:t>
            </a:r>
            <a:r>
              <a:rPr lang="en-US" sz="1200" dirty="0"/>
              <a:t>/</a:t>
            </a:r>
            <a:r>
              <a:rPr lang="en-US" sz="1200" dirty="0" err="1"/>
              <a:t>NextSeqData</a:t>
            </a:r>
            <a:r>
              <a:rPr lang="en-US" sz="1200" dirty="0"/>
              <a:t>/</a:t>
            </a:r>
            <a:r>
              <a:rPr lang="en-US" sz="1200" dirty="0" err="1"/>
              <a:t>NextSeqOutput</a:t>
            </a:r>
            <a:r>
              <a:rPr lang="en-US" sz="1200" dirty="0"/>
              <a:t>/181221_NB551387_0127_AHHL52BGX9/HHL52BGX9/outs/</a:t>
            </a:r>
            <a:r>
              <a:rPr lang="en-US" sz="1200" dirty="0" err="1"/>
              <a:t>fastq_path</a:t>
            </a:r>
            <a:endParaRPr lang="en-US" sz="1200" dirty="0"/>
          </a:p>
        </p:txBody>
      </p:sp>
      <p:sp>
        <p:nvSpPr>
          <p:cNvPr id="20" name="Right Arrow 19">
            <a:extLst>
              <a:ext uri="{FF2B5EF4-FFF2-40B4-BE49-F238E27FC236}">
                <a16:creationId xmlns:a16="http://schemas.microsoft.com/office/drawing/2014/main" id="{5CC85676-657E-AB45-8E85-9866BFF67D9F}"/>
              </a:ext>
            </a:extLst>
          </p:cNvPr>
          <p:cNvSpPr/>
          <p:nvPr/>
        </p:nvSpPr>
        <p:spPr>
          <a:xfrm rot="10800000">
            <a:off x="10039350" y="5549375"/>
            <a:ext cx="269932" cy="249380"/>
          </a:xfrm>
          <a:prstGeom prst="rightArrow">
            <a:avLst/>
          </a:prstGeom>
          <a:solidFill>
            <a:schemeClr val="tx1"/>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40D14FA-929F-0C4E-9592-E8626F9EF61C}"/>
              </a:ext>
            </a:extLst>
          </p:cNvPr>
          <p:cNvGrpSpPr/>
          <p:nvPr/>
        </p:nvGrpSpPr>
        <p:grpSpPr>
          <a:xfrm>
            <a:off x="4142393" y="1815258"/>
            <a:ext cx="3768122" cy="601061"/>
            <a:chOff x="2618393" y="1968848"/>
            <a:chExt cx="3768122" cy="601061"/>
          </a:xfrm>
        </p:grpSpPr>
        <p:sp>
          <p:nvSpPr>
            <p:cNvPr id="23" name="Rounded Rectangle 22">
              <a:extLst>
                <a:ext uri="{FF2B5EF4-FFF2-40B4-BE49-F238E27FC236}">
                  <a16:creationId xmlns:a16="http://schemas.microsoft.com/office/drawing/2014/main" id="{EEF41333-9570-8F4F-A347-168498379858}"/>
                </a:ext>
              </a:extLst>
            </p:cNvPr>
            <p:cNvSpPr/>
            <p:nvPr/>
          </p:nvSpPr>
          <p:spPr>
            <a:xfrm>
              <a:off x="2618393" y="1968848"/>
              <a:ext cx="3768122" cy="601061"/>
            </a:xfrm>
            <a:prstGeom prst="roundRect">
              <a:avLst/>
            </a:prstGeom>
            <a:solidFill>
              <a:schemeClr val="accent1">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62D251CC-206E-314B-815F-B8BE27DFE704}"/>
                </a:ext>
              </a:extLst>
            </p:cNvPr>
            <p:cNvSpPr/>
            <p:nvPr/>
          </p:nvSpPr>
          <p:spPr>
            <a:xfrm rot="10800000">
              <a:off x="2795151" y="2143998"/>
              <a:ext cx="274320" cy="2493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7754FE33-6BBB-B242-A17D-3A5303B8B8F1}"/>
                </a:ext>
              </a:extLst>
            </p:cNvPr>
            <p:cNvSpPr/>
            <p:nvPr/>
          </p:nvSpPr>
          <p:spPr>
            <a:xfrm rot="10800000">
              <a:off x="3544489" y="2143998"/>
              <a:ext cx="269932" cy="249380"/>
            </a:xfrm>
            <a:prstGeom prst="rightArrow">
              <a:avLst/>
            </a:prstGeom>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F5E517D-361F-3140-9A59-2901A83CEF78}"/>
                </a:ext>
              </a:extLst>
            </p:cNvPr>
            <p:cNvSpPr/>
            <p:nvPr/>
          </p:nvSpPr>
          <p:spPr>
            <a:xfrm rot="10800000">
              <a:off x="4289439" y="2143998"/>
              <a:ext cx="269932" cy="249380"/>
            </a:xfrm>
            <a:prstGeom prst="rightArrow">
              <a:avLst/>
            </a:prstGeom>
            <a:solidFill>
              <a:schemeClr val="accent2"/>
            </a:solidFill>
            <a:ln>
              <a:solidFill>
                <a:schemeClr val="accent2">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F473C7F0-DECE-A949-B69E-B88607056F55}"/>
                </a:ext>
              </a:extLst>
            </p:cNvPr>
            <p:cNvSpPr/>
            <p:nvPr/>
          </p:nvSpPr>
          <p:spPr>
            <a:xfrm rot="10800000">
              <a:off x="5034388" y="2143998"/>
              <a:ext cx="269932" cy="249380"/>
            </a:xfrm>
            <a:prstGeom prst="rightArrow">
              <a:avLst/>
            </a:prstGeom>
            <a:solidFill>
              <a:srgbClr val="FF0000"/>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03C1D2BD-C4A1-9940-8CBB-AD448E4DDD5E}"/>
                </a:ext>
              </a:extLst>
            </p:cNvPr>
            <p:cNvSpPr/>
            <p:nvPr/>
          </p:nvSpPr>
          <p:spPr>
            <a:xfrm rot="10800000">
              <a:off x="5779337" y="2143997"/>
              <a:ext cx="269932" cy="249380"/>
            </a:xfrm>
            <a:prstGeom prst="rightArrow">
              <a:avLst/>
            </a:prstGeom>
            <a:solidFill>
              <a:schemeClr val="tx1"/>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1529CB18-9920-3342-BF76-C57B3417F317}"/>
              </a:ext>
            </a:extLst>
          </p:cNvPr>
          <p:cNvSpPr txBox="1"/>
          <p:nvPr/>
        </p:nvSpPr>
        <p:spPr>
          <a:xfrm>
            <a:off x="7134597" y="1125607"/>
            <a:ext cx="775918" cy="646331"/>
          </a:xfrm>
          <a:prstGeom prst="rect">
            <a:avLst/>
          </a:prstGeom>
          <a:noFill/>
        </p:spPr>
        <p:txBody>
          <a:bodyPr wrap="none" rtlCol="0">
            <a:spAutoFit/>
          </a:bodyPr>
          <a:lstStyle/>
          <a:p>
            <a:pPr algn="ctr"/>
            <a:r>
              <a:rPr lang="en-US" dirty="0"/>
              <a:t>Raw </a:t>
            </a:r>
          </a:p>
          <a:p>
            <a:pPr algn="ctr"/>
            <a:r>
              <a:rPr lang="en-US" dirty="0"/>
              <a:t>FASTQ</a:t>
            </a:r>
          </a:p>
        </p:txBody>
      </p:sp>
      <p:sp>
        <p:nvSpPr>
          <p:cNvPr id="3" name="TextBox 2">
            <a:extLst>
              <a:ext uri="{FF2B5EF4-FFF2-40B4-BE49-F238E27FC236}">
                <a16:creationId xmlns:a16="http://schemas.microsoft.com/office/drawing/2014/main" id="{44D55AA2-E9BD-8F43-8AD0-2A46A35D8E2B}"/>
              </a:ext>
            </a:extLst>
          </p:cNvPr>
          <p:cNvSpPr txBox="1"/>
          <p:nvPr/>
        </p:nvSpPr>
        <p:spPr>
          <a:xfrm>
            <a:off x="2400823" y="5985571"/>
            <a:ext cx="7552012" cy="646331"/>
          </a:xfrm>
          <a:prstGeom prst="rect">
            <a:avLst/>
          </a:prstGeom>
          <a:noFill/>
        </p:spPr>
        <p:txBody>
          <a:bodyPr wrap="square" rtlCol="0">
            <a:spAutoFit/>
          </a:bodyPr>
          <a:lstStyle/>
          <a:p>
            <a:r>
              <a:rPr lang="en-US" dirty="0"/>
              <a:t>Note: 10X has a </a:t>
            </a:r>
            <a:r>
              <a:rPr lang="en-US" dirty="0" err="1"/>
              <a:t>bamtofastq</a:t>
            </a:r>
            <a:r>
              <a:rPr lang="en-US" dirty="0"/>
              <a:t> tool that can reconstruct a publishable, lossless FASTQ directly from the mapping output bam file</a:t>
            </a:r>
          </a:p>
        </p:txBody>
      </p:sp>
      <p:sp>
        <p:nvSpPr>
          <p:cNvPr id="25" name="Oval 24">
            <a:extLst>
              <a:ext uri="{FF2B5EF4-FFF2-40B4-BE49-F238E27FC236}">
                <a16:creationId xmlns:a16="http://schemas.microsoft.com/office/drawing/2014/main" id="{4EB3B111-82EB-E316-8E8D-1375AB439F84}"/>
              </a:ext>
            </a:extLst>
          </p:cNvPr>
          <p:cNvSpPr/>
          <p:nvPr/>
        </p:nvSpPr>
        <p:spPr>
          <a:xfrm>
            <a:off x="7462346" y="4286427"/>
            <a:ext cx="924910" cy="210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04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27E2-6874-8546-BE8D-937DEC893F5D}"/>
              </a:ext>
            </a:extLst>
          </p:cNvPr>
          <p:cNvSpPr>
            <a:spLocks noGrp="1"/>
          </p:cNvSpPr>
          <p:nvPr>
            <p:ph type="title"/>
          </p:nvPr>
        </p:nvSpPr>
        <p:spPr/>
        <p:txBody>
          <a:bodyPr/>
          <a:lstStyle/>
          <a:p>
            <a:r>
              <a:rPr lang="en-US" dirty="0">
                <a:solidFill>
                  <a:schemeClr val="accent6"/>
                </a:solidFill>
              </a:rPr>
              <a:t>BAM file</a:t>
            </a:r>
            <a:br>
              <a:rPr lang="en-US" dirty="0">
                <a:solidFill>
                  <a:schemeClr val="accent6"/>
                </a:solidFill>
              </a:rPr>
            </a:br>
            <a:r>
              <a:rPr lang="en-US" sz="3200" dirty="0"/>
              <a:t>You should Archive this. </a:t>
            </a:r>
            <a:endParaRPr lang="en-US" dirty="0">
              <a:solidFill>
                <a:schemeClr val="accent6"/>
              </a:solidFill>
            </a:endParaRPr>
          </a:p>
        </p:txBody>
      </p:sp>
      <p:sp>
        <p:nvSpPr>
          <p:cNvPr id="4" name="Rectangle 3">
            <a:extLst>
              <a:ext uri="{FF2B5EF4-FFF2-40B4-BE49-F238E27FC236}">
                <a16:creationId xmlns:a16="http://schemas.microsoft.com/office/drawing/2014/main" id="{5F614C21-40ED-6E41-969A-0D1BFA657831}"/>
              </a:ext>
            </a:extLst>
          </p:cNvPr>
          <p:cNvSpPr/>
          <p:nvPr/>
        </p:nvSpPr>
        <p:spPr>
          <a:xfrm>
            <a:off x="1930908" y="1767846"/>
            <a:ext cx="8330184" cy="1569660"/>
          </a:xfrm>
          <a:prstGeom prst="rect">
            <a:avLst/>
          </a:prstGeom>
          <a:solidFill>
            <a:schemeClr val="bg1">
              <a:lumMod val="85000"/>
            </a:schemeClr>
          </a:solidFill>
        </p:spPr>
        <p:txBody>
          <a:bodyPr wrap="square">
            <a:spAutoFit/>
          </a:bodyPr>
          <a:lstStyle/>
          <a:p>
            <a:r>
              <a:rPr lang="en-US" sz="1200" dirty="0">
                <a:latin typeface="Menlo" panose="020B0609030804020204" pitchFamily="49" charset="0"/>
                <a:ea typeface="Menlo" panose="020B0609030804020204" pitchFamily="49" charset="0"/>
                <a:cs typeface="Menlo" panose="020B0609030804020204" pitchFamily="49" charset="0"/>
              </a:rPr>
              <a:t>(base) [jpreall@bamdev2 outs]$ </a:t>
            </a:r>
            <a:r>
              <a:rPr lang="en-US" sz="1200" dirty="0" err="1">
                <a:latin typeface="Menlo" panose="020B0609030804020204" pitchFamily="49" charset="0"/>
                <a:ea typeface="Menlo" panose="020B0609030804020204" pitchFamily="49" charset="0"/>
                <a:cs typeface="Menlo" panose="020B0609030804020204" pitchFamily="49" charset="0"/>
              </a:rPr>
              <a:t>samtools</a:t>
            </a:r>
            <a:r>
              <a:rPr lang="en-US" sz="1200" dirty="0">
                <a:latin typeface="Menlo" panose="020B0609030804020204" pitchFamily="49" charset="0"/>
                <a:ea typeface="Menlo" panose="020B0609030804020204" pitchFamily="49" charset="0"/>
                <a:cs typeface="Menlo" panose="020B0609030804020204" pitchFamily="49" charset="0"/>
              </a:rPr>
              <a:t> view </a:t>
            </a:r>
            <a:r>
              <a:rPr lang="en-US" sz="1200" dirty="0" err="1">
                <a:latin typeface="Menlo" panose="020B0609030804020204" pitchFamily="49" charset="0"/>
                <a:ea typeface="Menlo" panose="020B0609030804020204" pitchFamily="49" charset="0"/>
                <a:cs typeface="Menlo" panose="020B0609030804020204" pitchFamily="49" charset="0"/>
              </a:rPr>
              <a:t>possorted_genome_bam.bam</a:t>
            </a:r>
            <a:r>
              <a:rPr lang="en-US" sz="1200" dirty="0">
                <a:latin typeface="Menlo" panose="020B0609030804020204" pitchFamily="49" charset="0"/>
                <a:ea typeface="Menlo" panose="020B0609030804020204" pitchFamily="49" charset="0"/>
                <a:cs typeface="Menlo" panose="020B0609030804020204" pitchFamily="49" charset="0"/>
              </a:rPr>
              <a:t> | head -n 1</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NB501555:883:HKHCNBGXH:1:13203:17140:14586 16 1 3000079 255 56M * 0 0 AAACCATTTGGTCCCTTTCTTTTTTTTTTTTTTTTTTTTTTTTTTGGGTGGGAGAC EE//A//////////////6EEEEEEEEEEEEEEEEEEEEEEEEEEEEEEEAAAAA NH:i:1 HI:i:1 AS:i:43 nM:i:6 RG:Z:Vakoc_YH02_trachea:0:1:HKHCNBGXH:1 RE:A:I xf:i:0 CR:Z:AGCTTCCTCTTCCCGA CY:Z:AAAAAEEEEEEEEEEE CB:Z:AGCTTCCTCTTCCCGA-1 UR:Z:AGTTATTCCCAA UY:Z:EEEEEEEEEEEE UB:Z:AGTTATTCCCAA</a:t>
            </a:r>
          </a:p>
        </p:txBody>
      </p:sp>
      <p:sp>
        <p:nvSpPr>
          <p:cNvPr id="5" name="TextBox 4">
            <a:extLst>
              <a:ext uri="{FF2B5EF4-FFF2-40B4-BE49-F238E27FC236}">
                <a16:creationId xmlns:a16="http://schemas.microsoft.com/office/drawing/2014/main" id="{56E484A7-8E7E-134F-A20F-134566D78677}"/>
              </a:ext>
            </a:extLst>
          </p:cNvPr>
          <p:cNvSpPr txBox="1"/>
          <p:nvPr/>
        </p:nvSpPr>
        <p:spPr>
          <a:xfrm>
            <a:off x="2386652" y="3474721"/>
            <a:ext cx="7916719"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Stores alignment features, cell barcode, overlapping genes, UMI</a:t>
            </a:r>
          </a:p>
          <a:p>
            <a:pPr marL="285750" indent="-285750">
              <a:buFont typeface="Arial" panose="020B0604020202020204" pitchFamily="34" charset="0"/>
              <a:buChar char="•"/>
            </a:pPr>
            <a:r>
              <a:rPr lang="en-US" dirty="0"/>
              <a:t>Contains complete record of sequencing data</a:t>
            </a:r>
          </a:p>
          <a:p>
            <a:pPr marL="285750" indent="-285750">
              <a:buFont typeface="Arial" panose="020B0604020202020204" pitchFamily="34" charset="0"/>
              <a:buChar char="•"/>
            </a:pPr>
            <a:r>
              <a:rPr lang="en-US" dirty="0"/>
              <a:t>FASTQs can be faithfully recreated (</a:t>
            </a:r>
            <a:r>
              <a:rPr lang="en-US" dirty="0" err="1"/>
              <a:t>eg.</a:t>
            </a:r>
            <a:r>
              <a:rPr lang="en-US" dirty="0"/>
              <a:t> for publication) using </a:t>
            </a:r>
            <a:r>
              <a:rPr lang="en-US" dirty="0">
                <a:solidFill>
                  <a:schemeClr val="accent1"/>
                </a:solidFill>
                <a:latin typeface="Menlo" panose="020B0609030804020204" pitchFamily="49" charset="0"/>
                <a:ea typeface="Menlo" panose="020B0609030804020204" pitchFamily="49" charset="0"/>
                <a:cs typeface="Menlo" panose="020B0609030804020204" pitchFamily="49" charset="0"/>
              </a:rPr>
              <a:t>bam2fastq</a:t>
            </a:r>
          </a:p>
          <a:p>
            <a:pPr marL="285750" indent="-285750">
              <a:buFont typeface="Arial" panose="020B0604020202020204" pitchFamily="34" charset="0"/>
              <a:buChar char="•"/>
            </a:pPr>
            <a:r>
              <a:rPr lang="en-US" dirty="0"/>
              <a:t>Can be viewed as a browser track</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Can be be used to extract per-cell genotype / allelic expression using </a:t>
            </a:r>
            <a:r>
              <a:rPr lang="en-US" dirty="0" err="1">
                <a:solidFill>
                  <a:schemeClr val="accent1"/>
                </a:solidFill>
                <a:latin typeface="Menlo" panose="020B0609030804020204" pitchFamily="49" charset="0"/>
                <a:ea typeface="Menlo" panose="020B0609030804020204" pitchFamily="49" charset="0"/>
                <a:cs typeface="Menlo" panose="020B0609030804020204" pitchFamily="49" charset="0"/>
              </a:rPr>
              <a:t>Vartrix</a:t>
            </a:r>
            <a:endParaRPr lang="en-US" dirty="0">
              <a:solidFill>
                <a:schemeClr val="accent1"/>
              </a:solidFill>
              <a:latin typeface="Menlo" panose="020B0609030804020204" pitchFamily="49" charset="0"/>
              <a:ea typeface="Menlo" panose="020B0609030804020204" pitchFamily="49" charset="0"/>
              <a:cs typeface="Menlo" panose="020B0609030804020204" pitchFamily="49" charset="0"/>
            </a:endParaRPr>
          </a:p>
        </p:txBody>
      </p:sp>
      <p:pic>
        <p:nvPicPr>
          <p:cNvPr id="6" name="Picture 5">
            <a:extLst>
              <a:ext uri="{FF2B5EF4-FFF2-40B4-BE49-F238E27FC236}">
                <a16:creationId xmlns:a16="http://schemas.microsoft.com/office/drawing/2014/main" id="{B07B8F30-053C-D049-9D15-9C52FDA6C79F}"/>
              </a:ext>
            </a:extLst>
          </p:cNvPr>
          <p:cNvPicPr>
            <a:picLocks noChangeAspect="1"/>
          </p:cNvPicPr>
          <p:nvPr/>
        </p:nvPicPr>
        <p:blipFill>
          <a:blip r:embed="rId2"/>
          <a:stretch>
            <a:fillRect/>
          </a:stretch>
        </p:blipFill>
        <p:spPr>
          <a:xfrm>
            <a:off x="6096000" y="4418571"/>
            <a:ext cx="2290572" cy="692827"/>
          </a:xfrm>
          <a:prstGeom prst="rect">
            <a:avLst/>
          </a:prstGeom>
          <a:ln>
            <a:solidFill>
              <a:schemeClr val="tx1"/>
            </a:solidFill>
          </a:ln>
        </p:spPr>
      </p:pic>
    </p:spTree>
    <p:extLst>
      <p:ext uri="{BB962C8B-B14F-4D97-AF65-F5344CB8AC3E}">
        <p14:creationId xmlns:p14="http://schemas.microsoft.com/office/powerpoint/2010/main" val="3996923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A806C28-2E63-D277-18C9-1E567FCD8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96" y="1578429"/>
            <a:ext cx="4980432" cy="3276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C6911CE-CBAB-F707-7ED5-CDA67A441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740" y="1578429"/>
            <a:ext cx="4980432"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C7ECB3-012B-99D2-BFB8-A124FFFDB241}"/>
              </a:ext>
            </a:extLst>
          </p:cNvPr>
          <p:cNvSpPr txBox="1"/>
          <p:nvPr/>
        </p:nvSpPr>
        <p:spPr>
          <a:xfrm>
            <a:off x="2716084" y="4757449"/>
            <a:ext cx="1309718" cy="369332"/>
          </a:xfrm>
          <a:prstGeom prst="rect">
            <a:avLst/>
          </a:prstGeom>
          <a:noFill/>
        </p:spPr>
        <p:txBody>
          <a:bodyPr wrap="none" rtlCol="0">
            <a:spAutoFit/>
          </a:bodyPr>
          <a:lstStyle/>
          <a:p>
            <a:r>
              <a:rPr lang="en-US" dirty="0" err="1"/>
              <a:t>Cellranger</a:t>
            </a:r>
            <a:r>
              <a:rPr lang="en-US" dirty="0"/>
              <a:t> 2</a:t>
            </a:r>
          </a:p>
        </p:txBody>
      </p:sp>
      <p:sp>
        <p:nvSpPr>
          <p:cNvPr id="5" name="TextBox 4">
            <a:extLst>
              <a:ext uri="{FF2B5EF4-FFF2-40B4-BE49-F238E27FC236}">
                <a16:creationId xmlns:a16="http://schemas.microsoft.com/office/drawing/2014/main" id="{17AAE064-DE18-28CC-DE23-B8228E933470}"/>
              </a:ext>
            </a:extLst>
          </p:cNvPr>
          <p:cNvSpPr txBox="1"/>
          <p:nvPr/>
        </p:nvSpPr>
        <p:spPr>
          <a:xfrm>
            <a:off x="8020038" y="4757449"/>
            <a:ext cx="1425134" cy="369332"/>
          </a:xfrm>
          <a:prstGeom prst="rect">
            <a:avLst/>
          </a:prstGeom>
          <a:noFill/>
        </p:spPr>
        <p:txBody>
          <a:bodyPr wrap="none" rtlCol="0">
            <a:spAutoFit/>
          </a:bodyPr>
          <a:lstStyle/>
          <a:p>
            <a:r>
              <a:rPr lang="en-US" dirty="0" err="1"/>
              <a:t>Cellranger</a:t>
            </a:r>
            <a:r>
              <a:rPr lang="en-US" dirty="0"/>
              <a:t> 3+</a:t>
            </a:r>
          </a:p>
        </p:txBody>
      </p:sp>
      <p:sp>
        <p:nvSpPr>
          <p:cNvPr id="6" name="Rounded Rectangle 5">
            <a:extLst>
              <a:ext uri="{FF2B5EF4-FFF2-40B4-BE49-F238E27FC236}">
                <a16:creationId xmlns:a16="http://schemas.microsoft.com/office/drawing/2014/main" id="{4DB8CB59-9F5B-8D54-C1A9-1480426F89B6}"/>
              </a:ext>
            </a:extLst>
          </p:cNvPr>
          <p:cNvSpPr/>
          <p:nvPr/>
        </p:nvSpPr>
        <p:spPr>
          <a:xfrm>
            <a:off x="6030686" y="1480457"/>
            <a:ext cx="5065486" cy="3743904"/>
          </a:xfrm>
          <a:prstGeom prst="round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FEC0D6B-FEC9-BAA2-378A-705098B0B27E}"/>
              </a:ext>
            </a:extLst>
          </p:cNvPr>
          <p:cNvSpPr/>
          <p:nvPr/>
        </p:nvSpPr>
        <p:spPr>
          <a:xfrm>
            <a:off x="838200" y="1480457"/>
            <a:ext cx="5065486" cy="3743904"/>
          </a:xfrm>
          <a:prstGeom prst="round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78AF377-5C69-27DC-52B0-A13339C10151}"/>
              </a:ext>
            </a:extLst>
          </p:cNvPr>
          <p:cNvSpPr txBox="1"/>
          <p:nvPr/>
        </p:nvSpPr>
        <p:spPr>
          <a:xfrm>
            <a:off x="1752247" y="5322333"/>
            <a:ext cx="3285347"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Inflection point of knee plot</a:t>
            </a:r>
          </a:p>
          <a:p>
            <a:pPr marL="285750" indent="-285750">
              <a:buFont typeface="Arial" panose="020B0604020202020204" pitchFamily="34" charset="0"/>
              <a:buChar char="•"/>
            </a:pPr>
            <a:r>
              <a:rPr lang="en-US" dirty="0"/>
              <a:t>Missed Low-UMI cell types</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601CA607-598A-E211-8C55-FF4C49ABA40D}"/>
              </a:ext>
            </a:extLst>
          </p:cNvPr>
          <p:cNvSpPr txBox="1"/>
          <p:nvPr/>
        </p:nvSpPr>
        <p:spPr>
          <a:xfrm>
            <a:off x="5914970" y="5322333"/>
            <a:ext cx="5296918"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Compares each barcode with likely empty droplets</a:t>
            </a:r>
          </a:p>
          <a:p>
            <a:pPr marL="285750" indent="-285750">
              <a:buFont typeface="Arial" panose="020B0604020202020204" pitchFamily="34" charset="0"/>
              <a:buChar char="•"/>
            </a:pPr>
            <a:r>
              <a:rPr lang="en-US" dirty="0"/>
              <a:t>Much more permissive – keeps dead cells any anything remotely “</a:t>
            </a:r>
            <a:r>
              <a:rPr lang="en-US" dirty="0" err="1"/>
              <a:t>cellish</a:t>
            </a:r>
            <a:r>
              <a:rPr lang="en-US" dirty="0"/>
              <a:t>”</a:t>
            </a:r>
          </a:p>
        </p:txBody>
      </p:sp>
      <p:sp>
        <p:nvSpPr>
          <p:cNvPr id="10" name="TextBox 9">
            <a:extLst>
              <a:ext uri="{FF2B5EF4-FFF2-40B4-BE49-F238E27FC236}">
                <a16:creationId xmlns:a16="http://schemas.microsoft.com/office/drawing/2014/main" id="{11D92E50-4768-595D-FB2E-62E4A56C1C5B}"/>
              </a:ext>
            </a:extLst>
          </p:cNvPr>
          <p:cNvSpPr txBox="1"/>
          <p:nvPr/>
        </p:nvSpPr>
        <p:spPr>
          <a:xfrm>
            <a:off x="8212771" y="3573857"/>
            <a:ext cx="786369" cy="646331"/>
          </a:xfrm>
          <a:prstGeom prst="rect">
            <a:avLst/>
          </a:prstGeom>
          <a:noFill/>
        </p:spPr>
        <p:txBody>
          <a:bodyPr wrap="none" rtlCol="0">
            <a:spAutoFit/>
          </a:bodyPr>
          <a:lstStyle/>
          <a:p>
            <a:r>
              <a:rPr lang="en-US" dirty="0">
                <a:solidFill>
                  <a:schemeClr val="accent6"/>
                </a:solidFill>
              </a:rPr>
              <a:t>Likely </a:t>
            </a:r>
          </a:p>
          <a:p>
            <a:r>
              <a:rPr lang="en-US" dirty="0">
                <a:solidFill>
                  <a:schemeClr val="accent6"/>
                </a:solidFill>
              </a:rPr>
              <a:t>empty</a:t>
            </a:r>
          </a:p>
        </p:txBody>
      </p:sp>
      <p:sp>
        <p:nvSpPr>
          <p:cNvPr id="11" name="Left Brace 10">
            <a:extLst>
              <a:ext uri="{FF2B5EF4-FFF2-40B4-BE49-F238E27FC236}">
                <a16:creationId xmlns:a16="http://schemas.microsoft.com/office/drawing/2014/main" id="{A048682B-495C-B201-C415-1CB8C4AC4259}"/>
              </a:ext>
            </a:extLst>
          </p:cNvPr>
          <p:cNvSpPr/>
          <p:nvPr/>
        </p:nvSpPr>
        <p:spPr>
          <a:xfrm rot="16200000">
            <a:off x="8486473" y="3786755"/>
            <a:ext cx="322959" cy="836701"/>
          </a:xfrm>
          <a:prstGeom prst="leftBrace">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81AB7C6-7C55-C732-4A65-66A09DB1755B}"/>
              </a:ext>
            </a:extLst>
          </p:cNvPr>
          <p:cNvSpPr txBox="1"/>
          <p:nvPr/>
        </p:nvSpPr>
        <p:spPr>
          <a:xfrm>
            <a:off x="3348798" y="2212096"/>
            <a:ext cx="1206099" cy="523220"/>
          </a:xfrm>
          <a:prstGeom prst="rect">
            <a:avLst/>
          </a:prstGeom>
          <a:noFill/>
        </p:spPr>
        <p:txBody>
          <a:bodyPr wrap="none" rtlCol="0">
            <a:spAutoFit/>
          </a:bodyPr>
          <a:lstStyle/>
          <a:p>
            <a:r>
              <a:rPr lang="en-US" sz="1400" dirty="0">
                <a:solidFill>
                  <a:srgbClr val="7030A0"/>
                </a:solidFill>
              </a:rPr>
              <a:t>Low-UMI cells</a:t>
            </a:r>
          </a:p>
          <a:p>
            <a:r>
              <a:rPr lang="en-US" sz="1400" dirty="0">
                <a:solidFill>
                  <a:srgbClr val="7030A0"/>
                </a:solidFill>
              </a:rPr>
              <a:t>(</a:t>
            </a:r>
            <a:r>
              <a:rPr lang="en-US" sz="1400" dirty="0" err="1">
                <a:solidFill>
                  <a:srgbClr val="7030A0"/>
                </a:solidFill>
              </a:rPr>
              <a:t>eg.</a:t>
            </a:r>
            <a:r>
              <a:rPr lang="en-US" sz="1400" dirty="0">
                <a:solidFill>
                  <a:srgbClr val="7030A0"/>
                </a:solidFill>
              </a:rPr>
              <a:t> T-cells)</a:t>
            </a:r>
          </a:p>
        </p:txBody>
      </p:sp>
      <p:sp>
        <p:nvSpPr>
          <p:cNvPr id="13" name="Left Brace 12">
            <a:extLst>
              <a:ext uri="{FF2B5EF4-FFF2-40B4-BE49-F238E27FC236}">
                <a16:creationId xmlns:a16="http://schemas.microsoft.com/office/drawing/2014/main" id="{CA3E2807-9516-38D6-CF4E-4AB32F94AE81}"/>
              </a:ext>
            </a:extLst>
          </p:cNvPr>
          <p:cNvSpPr/>
          <p:nvPr/>
        </p:nvSpPr>
        <p:spPr>
          <a:xfrm rot="9000000">
            <a:off x="3043171" y="2293022"/>
            <a:ext cx="322959" cy="522273"/>
          </a:xfrm>
          <a:prstGeom prst="leftBrace">
            <a:avLst/>
          </a:prstGeom>
          <a:ln w="254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itle 1">
            <a:extLst>
              <a:ext uri="{FF2B5EF4-FFF2-40B4-BE49-F238E27FC236}">
                <a16:creationId xmlns:a16="http://schemas.microsoft.com/office/drawing/2014/main" id="{0995692E-2BEC-C022-08B7-17B9C23BFAB4}"/>
              </a:ext>
            </a:extLst>
          </p:cNvPr>
          <p:cNvSpPr>
            <a:spLocks noGrp="1"/>
          </p:cNvSpPr>
          <p:nvPr>
            <p:ph type="title"/>
          </p:nvPr>
        </p:nvSpPr>
        <p:spPr>
          <a:xfrm>
            <a:off x="838200" y="0"/>
            <a:ext cx="10515600" cy="1325563"/>
          </a:xfrm>
        </p:spPr>
        <p:txBody>
          <a:bodyPr/>
          <a:lstStyle/>
          <a:p>
            <a:r>
              <a:rPr lang="en-US" dirty="0"/>
              <a:t>Cell Calling Algorithm</a:t>
            </a:r>
          </a:p>
        </p:txBody>
      </p:sp>
      <p:sp>
        <p:nvSpPr>
          <p:cNvPr id="16" name="TextBox 15">
            <a:extLst>
              <a:ext uri="{FF2B5EF4-FFF2-40B4-BE49-F238E27FC236}">
                <a16:creationId xmlns:a16="http://schemas.microsoft.com/office/drawing/2014/main" id="{C208C61B-7A16-E167-0255-80B8B978816B}"/>
              </a:ext>
            </a:extLst>
          </p:cNvPr>
          <p:cNvSpPr txBox="1"/>
          <p:nvPr/>
        </p:nvSpPr>
        <p:spPr>
          <a:xfrm>
            <a:off x="4876800" y="1097081"/>
            <a:ext cx="6096000" cy="307777"/>
          </a:xfrm>
          <a:prstGeom prst="rect">
            <a:avLst/>
          </a:prstGeom>
          <a:noFill/>
        </p:spPr>
        <p:txBody>
          <a:bodyPr wrap="square">
            <a:spAutoFit/>
          </a:bodyPr>
          <a:lstStyle/>
          <a:p>
            <a:r>
              <a:rPr lang="en-US" sz="1400" dirty="0">
                <a:hlinkClick r:id="rId4"/>
              </a:rPr>
              <a:t>https://genomebiology.biomedcentral.com/articles/10.1186/s13059-019-1662-y</a:t>
            </a:r>
            <a:endParaRPr lang="en-US" sz="1400" dirty="0"/>
          </a:p>
        </p:txBody>
      </p:sp>
      <p:sp>
        <p:nvSpPr>
          <p:cNvPr id="17" name="TextBox 16">
            <a:extLst>
              <a:ext uri="{FF2B5EF4-FFF2-40B4-BE49-F238E27FC236}">
                <a16:creationId xmlns:a16="http://schemas.microsoft.com/office/drawing/2014/main" id="{6B662600-6346-E511-4F70-05D773CFEB68}"/>
              </a:ext>
            </a:extLst>
          </p:cNvPr>
          <p:cNvSpPr txBox="1"/>
          <p:nvPr/>
        </p:nvSpPr>
        <p:spPr>
          <a:xfrm>
            <a:off x="2028436" y="990547"/>
            <a:ext cx="2929263" cy="461665"/>
          </a:xfrm>
          <a:prstGeom prst="rect">
            <a:avLst/>
          </a:prstGeom>
          <a:noFill/>
        </p:spPr>
        <p:txBody>
          <a:bodyPr wrap="none" rtlCol="0">
            <a:spAutoFit/>
          </a:bodyPr>
          <a:lstStyle/>
          <a:p>
            <a:r>
              <a:rPr lang="en-US" sz="2400" dirty="0"/>
              <a:t>Based on </a:t>
            </a:r>
            <a:r>
              <a:rPr lang="en-US" sz="2400" dirty="0" err="1">
                <a:solidFill>
                  <a:schemeClr val="accent6"/>
                </a:solidFill>
              </a:rPr>
              <a:t>EmptyDrops</a:t>
            </a:r>
            <a:endParaRPr lang="en-US" sz="2400" dirty="0">
              <a:solidFill>
                <a:schemeClr val="accent6"/>
              </a:solidFill>
            </a:endParaRPr>
          </a:p>
        </p:txBody>
      </p:sp>
    </p:spTree>
    <p:extLst>
      <p:ext uri="{BB962C8B-B14F-4D97-AF65-F5344CB8AC3E}">
        <p14:creationId xmlns:p14="http://schemas.microsoft.com/office/powerpoint/2010/main" val="339823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52D2A1A-96AF-BCBD-3D44-AAB4908EBF5C}"/>
              </a:ext>
            </a:extLst>
          </p:cNvPr>
          <p:cNvSpPr txBox="1"/>
          <p:nvPr/>
        </p:nvSpPr>
        <p:spPr>
          <a:xfrm>
            <a:off x="4575261" y="288487"/>
            <a:ext cx="3041474" cy="523220"/>
          </a:xfrm>
          <a:prstGeom prst="rect">
            <a:avLst/>
          </a:prstGeom>
          <a:noFill/>
        </p:spPr>
        <p:txBody>
          <a:bodyPr wrap="none" rtlCol="0">
            <a:spAutoFit/>
          </a:bodyPr>
          <a:lstStyle/>
          <a:p>
            <a:r>
              <a:rPr lang="en-US" sz="2800" dirty="0"/>
              <a:t> Secondary Analysis</a:t>
            </a:r>
          </a:p>
        </p:txBody>
      </p:sp>
      <p:sp>
        <p:nvSpPr>
          <p:cNvPr id="21" name="TextBox 20">
            <a:extLst>
              <a:ext uri="{FF2B5EF4-FFF2-40B4-BE49-F238E27FC236}">
                <a16:creationId xmlns:a16="http://schemas.microsoft.com/office/drawing/2014/main" id="{23B076EB-D266-949C-694A-D8EC7FAB0B17}"/>
              </a:ext>
            </a:extLst>
          </p:cNvPr>
          <p:cNvSpPr txBox="1"/>
          <p:nvPr/>
        </p:nvSpPr>
        <p:spPr>
          <a:xfrm>
            <a:off x="4160245" y="994780"/>
            <a:ext cx="3871509" cy="369332"/>
          </a:xfrm>
          <a:prstGeom prst="rect">
            <a:avLst/>
          </a:prstGeom>
          <a:noFill/>
          <a:ln>
            <a:solidFill>
              <a:schemeClr val="tx1"/>
            </a:solidFill>
            <a:prstDash val="dash"/>
          </a:ln>
        </p:spPr>
        <p:txBody>
          <a:bodyPr wrap="square">
            <a:spAutoFit/>
          </a:bodyPr>
          <a:lstStyle>
            <a:defPPr>
              <a:defRPr lang="en-US"/>
            </a:defPPr>
            <a:lvl1pPr algn="ctr">
              <a:defRPr>
                <a:solidFill>
                  <a:schemeClr val="bg1">
                    <a:lumMod val="65000"/>
                  </a:schemeClr>
                </a:solidFill>
              </a:defRPr>
            </a:lvl1pPr>
          </a:lstStyle>
          <a:p>
            <a:r>
              <a:rPr lang="en-US" dirty="0"/>
              <a:t>Calculate QC metrics</a:t>
            </a:r>
          </a:p>
        </p:txBody>
      </p:sp>
      <p:sp>
        <p:nvSpPr>
          <p:cNvPr id="23" name="TextBox 22">
            <a:extLst>
              <a:ext uri="{FF2B5EF4-FFF2-40B4-BE49-F238E27FC236}">
                <a16:creationId xmlns:a16="http://schemas.microsoft.com/office/drawing/2014/main" id="{94F99C99-3954-3320-8505-F1B449676BB3}"/>
              </a:ext>
            </a:extLst>
          </p:cNvPr>
          <p:cNvSpPr txBox="1"/>
          <p:nvPr/>
        </p:nvSpPr>
        <p:spPr>
          <a:xfrm>
            <a:off x="4160245" y="1944034"/>
            <a:ext cx="3871509" cy="369332"/>
          </a:xfrm>
          <a:prstGeom prst="rect">
            <a:avLst/>
          </a:prstGeom>
          <a:noFill/>
          <a:ln>
            <a:solidFill>
              <a:schemeClr val="tx1"/>
            </a:solidFill>
            <a:prstDash val="solid"/>
          </a:ln>
        </p:spPr>
        <p:txBody>
          <a:bodyPr wrap="square" rtlCol="0">
            <a:spAutoFit/>
          </a:bodyPr>
          <a:lstStyle>
            <a:defPPr>
              <a:defRPr lang="en-US"/>
            </a:defPPr>
            <a:lvl1pPr algn="ctr">
              <a:defRPr>
                <a:solidFill>
                  <a:schemeClr val="bg1">
                    <a:lumMod val="65000"/>
                  </a:schemeClr>
                </a:solidFill>
              </a:defRPr>
            </a:lvl1pPr>
          </a:lstStyle>
          <a:p>
            <a:r>
              <a:rPr lang="en-US" dirty="0">
                <a:solidFill>
                  <a:schemeClr val="tx1"/>
                </a:solidFill>
              </a:rPr>
              <a:t>Filter cells (dead, doublets, outliers)</a:t>
            </a:r>
          </a:p>
        </p:txBody>
      </p:sp>
      <p:sp>
        <p:nvSpPr>
          <p:cNvPr id="24" name="TextBox 23">
            <a:extLst>
              <a:ext uri="{FF2B5EF4-FFF2-40B4-BE49-F238E27FC236}">
                <a16:creationId xmlns:a16="http://schemas.microsoft.com/office/drawing/2014/main" id="{A5FF08C4-BF87-FCC1-18D9-9ACD06BD1F11}"/>
              </a:ext>
            </a:extLst>
          </p:cNvPr>
          <p:cNvSpPr txBox="1"/>
          <p:nvPr/>
        </p:nvSpPr>
        <p:spPr>
          <a:xfrm>
            <a:off x="4160244" y="1469407"/>
            <a:ext cx="3871509" cy="369332"/>
          </a:xfrm>
          <a:prstGeom prst="rect">
            <a:avLst/>
          </a:prstGeom>
          <a:noFill/>
          <a:ln>
            <a:solidFill>
              <a:schemeClr val="tx1"/>
            </a:solidFill>
            <a:prstDash val="dash"/>
          </a:ln>
        </p:spPr>
        <p:txBody>
          <a:bodyPr wrap="square" rtlCol="0">
            <a:spAutoFit/>
          </a:bodyPr>
          <a:lstStyle>
            <a:defPPr>
              <a:defRPr lang="en-US"/>
            </a:defPPr>
            <a:lvl1pPr algn="ctr">
              <a:defRPr>
                <a:solidFill>
                  <a:schemeClr val="bg1">
                    <a:lumMod val="65000"/>
                  </a:schemeClr>
                </a:solidFill>
              </a:defRPr>
            </a:lvl1pPr>
          </a:lstStyle>
          <a:p>
            <a:r>
              <a:rPr lang="en-US" dirty="0"/>
              <a:t>Predict doublets </a:t>
            </a:r>
          </a:p>
        </p:txBody>
      </p:sp>
      <p:sp>
        <p:nvSpPr>
          <p:cNvPr id="25" name="TextBox 24">
            <a:extLst>
              <a:ext uri="{FF2B5EF4-FFF2-40B4-BE49-F238E27FC236}">
                <a16:creationId xmlns:a16="http://schemas.microsoft.com/office/drawing/2014/main" id="{F5970AF9-917A-AACC-D06C-F7BC0983A9DA}"/>
              </a:ext>
            </a:extLst>
          </p:cNvPr>
          <p:cNvSpPr txBox="1"/>
          <p:nvPr/>
        </p:nvSpPr>
        <p:spPr>
          <a:xfrm>
            <a:off x="4160244" y="2418661"/>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Normalize &amp; transform (</a:t>
            </a:r>
            <a:r>
              <a:rPr lang="en-US" dirty="0" err="1"/>
              <a:t>ie</a:t>
            </a:r>
            <a:r>
              <a:rPr lang="en-US" dirty="0"/>
              <a:t>. log)</a:t>
            </a:r>
          </a:p>
        </p:txBody>
      </p:sp>
      <p:sp>
        <p:nvSpPr>
          <p:cNvPr id="26" name="TextBox 25">
            <a:extLst>
              <a:ext uri="{FF2B5EF4-FFF2-40B4-BE49-F238E27FC236}">
                <a16:creationId xmlns:a16="http://schemas.microsoft.com/office/drawing/2014/main" id="{81DC3C3B-D3AC-0EC1-253B-ED9C0D8539AC}"/>
              </a:ext>
            </a:extLst>
          </p:cNvPr>
          <p:cNvSpPr txBox="1"/>
          <p:nvPr/>
        </p:nvSpPr>
        <p:spPr>
          <a:xfrm>
            <a:off x="5265145" y="3367915"/>
            <a:ext cx="2766607" cy="369332"/>
          </a:xfrm>
          <a:prstGeom prst="rect">
            <a:avLst/>
          </a:prstGeom>
          <a:noFill/>
          <a:ln>
            <a:solidFill>
              <a:schemeClr val="tx1"/>
            </a:solidFill>
            <a:prstDash val="dash"/>
          </a:ln>
        </p:spPr>
        <p:txBody>
          <a:bodyPr wrap="square" rtlCol="0">
            <a:spAutoFit/>
          </a:bodyPr>
          <a:lstStyle/>
          <a:p>
            <a:pPr algn="ctr"/>
            <a:r>
              <a:rPr lang="en-US" dirty="0">
                <a:solidFill>
                  <a:schemeClr val="bg1">
                    <a:lumMod val="65000"/>
                  </a:schemeClr>
                </a:solidFill>
              </a:rPr>
              <a:t>Linear </a:t>
            </a:r>
            <a:r>
              <a:rPr lang="en-US" dirty="0" err="1">
                <a:solidFill>
                  <a:schemeClr val="bg1">
                    <a:lumMod val="65000"/>
                  </a:schemeClr>
                </a:solidFill>
              </a:rPr>
              <a:t>Regr</a:t>
            </a:r>
            <a:r>
              <a:rPr lang="en-US" dirty="0">
                <a:solidFill>
                  <a:schemeClr val="bg1">
                    <a:lumMod val="65000"/>
                  </a:schemeClr>
                </a:solidFill>
              </a:rPr>
              <a:t>. / Batch Corr.</a:t>
            </a:r>
          </a:p>
        </p:txBody>
      </p:sp>
      <p:sp>
        <p:nvSpPr>
          <p:cNvPr id="27" name="TextBox 26">
            <a:extLst>
              <a:ext uri="{FF2B5EF4-FFF2-40B4-BE49-F238E27FC236}">
                <a16:creationId xmlns:a16="http://schemas.microsoft.com/office/drawing/2014/main" id="{89849045-7E3F-834E-5171-53423B5C7BBB}"/>
              </a:ext>
            </a:extLst>
          </p:cNvPr>
          <p:cNvSpPr txBox="1"/>
          <p:nvPr/>
        </p:nvSpPr>
        <p:spPr>
          <a:xfrm>
            <a:off x="5265145" y="3842542"/>
            <a:ext cx="2766607" cy="369332"/>
          </a:xfrm>
          <a:prstGeom prst="rect">
            <a:avLst/>
          </a:prstGeom>
          <a:noFill/>
          <a:ln>
            <a:solidFill>
              <a:schemeClr val="tx1"/>
            </a:solidFill>
          </a:ln>
        </p:spPr>
        <p:txBody>
          <a:bodyPr wrap="square" rtlCol="0">
            <a:spAutoFit/>
          </a:bodyPr>
          <a:lstStyle/>
          <a:p>
            <a:pPr algn="ctr"/>
            <a:r>
              <a:rPr lang="en-US" dirty="0"/>
              <a:t>Zero-center &amp; Scale</a:t>
            </a:r>
          </a:p>
        </p:txBody>
      </p:sp>
      <p:sp>
        <p:nvSpPr>
          <p:cNvPr id="28" name="TextBox 27">
            <a:extLst>
              <a:ext uri="{FF2B5EF4-FFF2-40B4-BE49-F238E27FC236}">
                <a16:creationId xmlns:a16="http://schemas.microsoft.com/office/drawing/2014/main" id="{1DA7F218-462E-A5FE-A385-B34F0258EA1F}"/>
              </a:ext>
            </a:extLst>
          </p:cNvPr>
          <p:cNvSpPr txBox="1"/>
          <p:nvPr/>
        </p:nvSpPr>
        <p:spPr>
          <a:xfrm>
            <a:off x="4160244" y="6018053"/>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Differential Expression</a:t>
            </a:r>
          </a:p>
        </p:txBody>
      </p:sp>
      <p:sp>
        <p:nvSpPr>
          <p:cNvPr id="29" name="TextBox 28">
            <a:extLst>
              <a:ext uri="{FF2B5EF4-FFF2-40B4-BE49-F238E27FC236}">
                <a16:creationId xmlns:a16="http://schemas.microsoft.com/office/drawing/2014/main" id="{7DEF2BFE-F669-F7FE-3463-4627260C53B4}"/>
              </a:ext>
            </a:extLst>
          </p:cNvPr>
          <p:cNvSpPr txBox="1"/>
          <p:nvPr/>
        </p:nvSpPr>
        <p:spPr>
          <a:xfrm>
            <a:off x="5265145" y="4317169"/>
            <a:ext cx="2766607" cy="369332"/>
          </a:xfrm>
          <a:prstGeom prst="rect">
            <a:avLst/>
          </a:prstGeom>
          <a:noFill/>
          <a:ln>
            <a:solidFill>
              <a:schemeClr val="tx1"/>
            </a:solidFill>
          </a:ln>
        </p:spPr>
        <p:txBody>
          <a:bodyPr wrap="square" rtlCol="0">
            <a:spAutoFit/>
          </a:bodyPr>
          <a:lstStyle/>
          <a:p>
            <a:pPr algn="ctr"/>
            <a:r>
              <a:rPr lang="en-US" dirty="0"/>
              <a:t>PCA (Linear Dim. </a:t>
            </a:r>
            <a:r>
              <a:rPr lang="en-US" dirty="0" err="1"/>
              <a:t>Reduc</a:t>
            </a:r>
            <a:r>
              <a:rPr lang="en-US" dirty="0"/>
              <a:t>)</a:t>
            </a:r>
          </a:p>
        </p:txBody>
      </p:sp>
      <p:sp>
        <p:nvSpPr>
          <p:cNvPr id="30" name="TextBox 29">
            <a:extLst>
              <a:ext uri="{FF2B5EF4-FFF2-40B4-BE49-F238E27FC236}">
                <a16:creationId xmlns:a16="http://schemas.microsoft.com/office/drawing/2014/main" id="{A1953011-8A78-56CE-3C09-FD278BABAAEF}"/>
              </a:ext>
            </a:extLst>
          </p:cNvPr>
          <p:cNvSpPr txBox="1"/>
          <p:nvPr/>
        </p:nvSpPr>
        <p:spPr>
          <a:xfrm>
            <a:off x="5265144" y="2893288"/>
            <a:ext cx="2766609" cy="369332"/>
          </a:xfrm>
          <a:prstGeom prst="rect">
            <a:avLst/>
          </a:prstGeom>
          <a:noFill/>
          <a:ln>
            <a:solidFill>
              <a:schemeClr val="tx1"/>
            </a:solidFill>
          </a:ln>
        </p:spPr>
        <p:txBody>
          <a:bodyPr wrap="square" rtlCol="0">
            <a:spAutoFit/>
          </a:bodyPr>
          <a:lstStyle/>
          <a:p>
            <a:pPr algn="ctr"/>
            <a:r>
              <a:rPr lang="en-US" dirty="0"/>
              <a:t>Feature selection (</a:t>
            </a:r>
            <a:r>
              <a:rPr lang="en-US" dirty="0" err="1"/>
              <a:t>eg.</a:t>
            </a:r>
            <a:r>
              <a:rPr lang="en-US" dirty="0"/>
              <a:t> HVG)</a:t>
            </a:r>
          </a:p>
        </p:txBody>
      </p:sp>
      <p:sp>
        <p:nvSpPr>
          <p:cNvPr id="31" name="TextBox 30">
            <a:extLst>
              <a:ext uri="{FF2B5EF4-FFF2-40B4-BE49-F238E27FC236}">
                <a16:creationId xmlns:a16="http://schemas.microsoft.com/office/drawing/2014/main" id="{BB062DDE-D67A-5FBE-C926-4791150898DB}"/>
              </a:ext>
            </a:extLst>
          </p:cNvPr>
          <p:cNvSpPr txBox="1"/>
          <p:nvPr/>
        </p:nvSpPr>
        <p:spPr>
          <a:xfrm>
            <a:off x="5265144" y="4791796"/>
            <a:ext cx="2766607" cy="369332"/>
          </a:xfrm>
          <a:prstGeom prst="rect">
            <a:avLst/>
          </a:prstGeom>
          <a:noFill/>
          <a:ln>
            <a:solidFill>
              <a:schemeClr val="tx1"/>
            </a:solidFill>
          </a:ln>
        </p:spPr>
        <p:txBody>
          <a:bodyPr wrap="square" rtlCol="0">
            <a:spAutoFit/>
          </a:bodyPr>
          <a:lstStyle/>
          <a:p>
            <a:pPr algn="ctr"/>
            <a:r>
              <a:rPr lang="en-US" dirty="0"/>
              <a:t>Neighbor Graph</a:t>
            </a:r>
          </a:p>
        </p:txBody>
      </p:sp>
      <p:sp>
        <p:nvSpPr>
          <p:cNvPr id="32" name="TextBox 31">
            <a:extLst>
              <a:ext uri="{FF2B5EF4-FFF2-40B4-BE49-F238E27FC236}">
                <a16:creationId xmlns:a16="http://schemas.microsoft.com/office/drawing/2014/main" id="{30AE635F-27B0-39D3-B6AA-1664BA6304EF}"/>
              </a:ext>
            </a:extLst>
          </p:cNvPr>
          <p:cNvSpPr txBox="1"/>
          <p:nvPr/>
        </p:nvSpPr>
        <p:spPr>
          <a:xfrm>
            <a:off x="6723649" y="5266423"/>
            <a:ext cx="1308101" cy="646331"/>
          </a:xfrm>
          <a:prstGeom prst="rect">
            <a:avLst/>
          </a:prstGeom>
          <a:noFill/>
          <a:ln>
            <a:solidFill>
              <a:schemeClr val="tx1"/>
            </a:solidFill>
          </a:ln>
        </p:spPr>
        <p:txBody>
          <a:bodyPr wrap="square" rtlCol="0">
            <a:spAutoFit/>
          </a:bodyPr>
          <a:lstStyle/>
          <a:p>
            <a:pPr algn="ctr"/>
            <a:r>
              <a:rPr lang="en-US" dirty="0" err="1"/>
              <a:t>tSNE</a:t>
            </a:r>
            <a:r>
              <a:rPr lang="en-US" dirty="0"/>
              <a:t> / UMAP</a:t>
            </a:r>
          </a:p>
        </p:txBody>
      </p:sp>
      <p:sp>
        <p:nvSpPr>
          <p:cNvPr id="33" name="TextBox 32">
            <a:extLst>
              <a:ext uri="{FF2B5EF4-FFF2-40B4-BE49-F238E27FC236}">
                <a16:creationId xmlns:a16="http://schemas.microsoft.com/office/drawing/2014/main" id="{7841A592-9FEA-9A03-B6A4-38994C4D1B9B}"/>
              </a:ext>
            </a:extLst>
          </p:cNvPr>
          <p:cNvSpPr txBox="1"/>
          <p:nvPr/>
        </p:nvSpPr>
        <p:spPr>
          <a:xfrm>
            <a:off x="5265144" y="5267001"/>
            <a:ext cx="1308101" cy="646331"/>
          </a:xfrm>
          <a:prstGeom prst="rect">
            <a:avLst/>
          </a:prstGeom>
          <a:noFill/>
          <a:ln>
            <a:solidFill>
              <a:schemeClr val="tx1"/>
            </a:solidFill>
          </a:ln>
        </p:spPr>
        <p:txBody>
          <a:bodyPr wrap="square" rtlCol="0">
            <a:spAutoFit/>
          </a:bodyPr>
          <a:lstStyle/>
          <a:p>
            <a:pPr algn="ctr"/>
            <a:r>
              <a:rPr lang="en-US" dirty="0"/>
              <a:t>Clustering (Leiden)</a:t>
            </a:r>
          </a:p>
        </p:txBody>
      </p:sp>
      <p:sp>
        <p:nvSpPr>
          <p:cNvPr id="34" name="Down Arrow 33">
            <a:extLst>
              <a:ext uri="{FF2B5EF4-FFF2-40B4-BE49-F238E27FC236}">
                <a16:creationId xmlns:a16="http://schemas.microsoft.com/office/drawing/2014/main" id="{E2F15307-47E9-2734-707B-681396D1AF2C}"/>
              </a:ext>
            </a:extLst>
          </p:cNvPr>
          <p:cNvSpPr/>
          <p:nvPr/>
        </p:nvSpPr>
        <p:spPr>
          <a:xfrm>
            <a:off x="4427495" y="3077954"/>
            <a:ext cx="367748" cy="2551767"/>
          </a:xfrm>
          <a:prstGeom prst="downArrow">
            <a:avLst/>
          </a:prstGeom>
          <a:solidFill>
            <a:srgbClr val="A9D2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A6778B1-82E2-591E-CFAD-CD2D970619C3}"/>
              </a:ext>
            </a:extLst>
          </p:cNvPr>
          <p:cNvSpPr txBox="1"/>
          <p:nvPr/>
        </p:nvSpPr>
        <p:spPr>
          <a:xfrm>
            <a:off x="1546414" y="1944034"/>
            <a:ext cx="1823191" cy="523220"/>
          </a:xfrm>
          <a:prstGeom prst="rect">
            <a:avLst/>
          </a:prstGeom>
          <a:noFill/>
        </p:spPr>
        <p:txBody>
          <a:bodyPr wrap="none" rtlCol="0">
            <a:spAutoFit/>
          </a:bodyPr>
          <a:lstStyle/>
          <a:p>
            <a:r>
              <a:rPr lang="en-US" sz="2800" dirty="0"/>
              <a:t>Cell Ranger</a:t>
            </a:r>
          </a:p>
        </p:txBody>
      </p:sp>
      <p:sp>
        <p:nvSpPr>
          <p:cNvPr id="3" name="TextBox 2">
            <a:extLst>
              <a:ext uri="{FF2B5EF4-FFF2-40B4-BE49-F238E27FC236}">
                <a16:creationId xmlns:a16="http://schemas.microsoft.com/office/drawing/2014/main" id="{B48A26CB-51F6-6C29-45DB-F26B8F249437}"/>
              </a:ext>
            </a:extLst>
          </p:cNvPr>
          <p:cNvSpPr txBox="1"/>
          <p:nvPr/>
        </p:nvSpPr>
        <p:spPr>
          <a:xfrm>
            <a:off x="8742962" y="1036093"/>
            <a:ext cx="1723126" cy="2862322"/>
          </a:xfrm>
          <a:prstGeom prst="rect">
            <a:avLst/>
          </a:prstGeom>
          <a:noFill/>
          <a:ln>
            <a:solidFill>
              <a:schemeClr val="tx1"/>
            </a:solidFill>
            <a:prstDash val="dash"/>
          </a:ln>
        </p:spPr>
        <p:txBody>
          <a:bodyPr wrap="square">
            <a:spAutoFit/>
          </a:bodyPr>
          <a:lstStyle/>
          <a:p>
            <a:r>
              <a:rPr lang="en-US" sz="2000" dirty="0">
                <a:solidFill>
                  <a:schemeClr val="accent6"/>
                </a:solidFill>
              </a:rPr>
              <a:t>Must use </a:t>
            </a:r>
          </a:p>
          <a:p>
            <a:r>
              <a:rPr lang="en-US" sz="2000" dirty="0">
                <a:solidFill>
                  <a:schemeClr val="accent6"/>
                </a:solidFill>
              </a:rPr>
              <a:t>3</a:t>
            </a:r>
            <a:r>
              <a:rPr lang="en-US" sz="2000" baseline="30000" dirty="0">
                <a:solidFill>
                  <a:schemeClr val="accent6"/>
                </a:solidFill>
              </a:rPr>
              <a:t>rd</a:t>
            </a:r>
            <a:r>
              <a:rPr lang="en-US" sz="2000" dirty="0">
                <a:solidFill>
                  <a:schemeClr val="accent6"/>
                </a:solidFill>
              </a:rPr>
              <a:t>-party tools: </a:t>
            </a:r>
            <a:endParaRPr lang="en-US" sz="2000" dirty="0">
              <a:solidFill>
                <a:schemeClr val="bg1">
                  <a:lumMod val="65000"/>
                </a:schemeClr>
              </a:solidFill>
            </a:endParaRPr>
          </a:p>
          <a:p>
            <a:endParaRPr lang="en-US" sz="2000" dirty="0">
              <a:solidFill>
                <a:schemeClr val="bg1">
                  <a:lumMod val="65000"/>
                </a:schemeClr>
              </a:solidFill>
            </a:endParaRPr>
          </a:p>
          <a:p>
            <a:r>
              <a:rPr lang="en-US" sz="2000" dirty="0" err="1">
                <a:solidFill>
                  <a:schemeClr val="bg1">
                    <a:lumMod val="65000"/>
                  </a:schemeClr>
                </a:solidFill>
              </a:rPr>
              <a:t>Eg.</a:t>
            </a:r>
            <a:endParaRPr lang="en-US" sz="2000" dirty="0">
              <a:solidFill>
                <a:schemeClr val="bg1">
                  <a:lumMod val="65000"/>
                </a:schemeClr>
              </a:solidFill>
            </a:endParaRPr>
          </a:p>
          <a:p>
            <a:r>
              <a:rPr lang="en-US" sz="2000" dirty="0">
                <a:solidFill>
                  <a:schemeClr val="bg1">
                    <a:lumMod val="65000"/>
                  </a:schemeClr>
                </a:solidFill>
              </a:rPr>
              <a:t>Seurat </a:t>
            </a:r>
          </a:p>
          <a:p>
            <a:r>
              <a:rPr lang="en-US" sz="2000" dirty="0" err="1">
                <a:solidFill>
                  <a:schemeClr val="bg1">
                    <a:lumMod val="65000"/>
                  </a:schemeClr>
                </a:solidFill>
              </a:rPr>
              <a:t>Scanpy</a:t>
            </a:r>
            <a:r>
              <a:rPr lang="en-US" sz="2000" dirty="0">
                <a:solidFill>
                  <a:schemeClr val="bg1">
                    <a:lumMod val="65000"/>
                  </a:schemeClr>
                </a:solidFill>
              </a:rPr>
              <a:t> </a:t>
            </a:r>
          </a:p>
          <a:p>
            <a:r>
              <a:rPr lang="en-US" sz="2000" dirty="0">
                <a:solidFill>
                  <a:schemeClr val="bg1">
                    <a:lumMod val="65000"/>
                  </a:schemeClr>
                </a:solidFill>
              </a:rPr>
              <a:t>Liger</a:t>
            </a:r>
          </a:p>
          <a:p>
            <a:r>
              <a:rPr lang="en-US" sz="2000" dirty="0">
                <a:solidFill>
                  <a:schemeClr val="bg1">
                    <a:lumMod val="65000"/>
                  </a:schemeClr>
                </a:solidFill>
              </a:rPr>
              <a:t>Pegasus</a:t>
            </a:r>
          </a:p>
          <a:p>
            <a:r>
              <a:rPr lang="en-US" sz="2000" dirty="0" err="1">
                <a:solidFill>
                  <a:schemeClr val="bg1">
                    <a:lumMod val="65000"/>
                  </a:schemeClr>
                </a:solidFill>
              </a:rPr>
              <a:t>scUMI</a:t>
            </a:r>
            <a:endParaRPr lang="en-US" sz="2000" dirty="0">
              <a:solidFill>
                <a:schemeClr val="bg1">
                  <a:lumMod val="65000"/>
                </a:schemeClr>
              </a:solidFill>
            </a:endParaRPr>
          </a:p>
        </p:txBody>
      </p:sp>
      <p:cxnSp>
        <p:nvCxnSpPr>
          <p:cNvPr id="15" name="Straight Arrow Connector 14">
            <a:extLst>
              <a:ext uri="{FF2B5EF4-FFF2-40B4-BE49-F238E27FC236}">
                <a16:creationId xmlns:a16="http://schemas.microsoft.com/office/drawing/2014/main" id="{519179CD-A4C2-BE65-6CA6-0BD1CF7BEF51}"/>
              </a:ext>
            </a:extLst>
          </p:cNvPr>
          <p:cNvCxnSpPr>
            <a:cxnSpLocks/>
          </p:cNvCxnSpPr>
          <p:nvPr/>
        </p:nvCxnSpPr>
        <p:spPr>
          <a:xfrm flipH="1">
            <a:off x="8128552" y="1668189"/>
            <a:ext cx="526774" cy="0"/>
          </a:xfrm>
          <a:prstGeom prst="straightConnector1">
            <a:avLst/>
          </a:prstGeom>
          <a:ln w="412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7FA619-4F71-226A-12EB-CE0C46F11AAD}"/>
              </a:ext>
            </a:extLst>
          </p:cNvPr>
          <p:cNvCxnSpPr>
            <a:cxnSpLocks/>
          </p:cNvCxnSpPr>
          <p:nvPr/>
        </p:nvCxnSpPr>
        <p:spPr>
          <a:xfrm flipH="1">
            <a:off x="8128552" y="3639448"/>
            <a:ext cx="526774" cy="0"/>
          </a:xfrm>
          <a:prstGeom prst="straightConnector1">
            <a:avLst/>
          </a:prstGeom>
          <a:ln w="412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ED4806-DF11-A8CD-BF36-2942062A2656}"/>
              </a:ext>
            </a:extLst>
          </p:cNvPr>
          <p:cNvCxnSpPr>
            <a:cxnSpLocks/>
          </p:cNvCxnSpPr>
          <p:nvPr/>
        </p:nvCxnSpPr>
        <p:spPr>
          <a:xfrm flipH="1">
            <a:off x="8128552" y="1179446"/>
            <a:ext cx="526774" cy="0"/>
          </a:xfrm>
          <a:prstGeom prst="straightConnector1">
            <a:avLst/>
          </a:prstGeom>
          <a:ln w="412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88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9729-8EA2-6947-B12F-930FB470A2C3}"/>
              </a:ext>
            </a:extLst>
          </p:cNvPr>
          <p:cNvSpPr>
            <a:spLocks noGrp="1"/>
          </p:cNvSpPr>
          <p:nvPr>
            <p:ph type="title"/>
          </p:nvPr>
        </p:nvSpPr>
        <p:spPr/>
        <p:txBody>
          <a:bodyPr/>
          <a:lstStyle/>
          <a:p>
            <a:r>
              <a:rPr lang="en-US" dirty="0"/>
              <a:t>Loupe Browser</a:t>
            </a:r>
          </a:p>
        </p:txBody>
      </p:sp>
      <p:pic>
        <p:nvPicPr>
          <p:cNvPr id="4" name="Picture 3">
            <a:extLst>
              <a:ext uri="{FF2B5EF4-FFF2-40B4-BE49-F238E27FC236}">
                <a16:creationId xmlns:a16="http://schemas.microsoft.com/office/drawing/2014/main" id="{109D4BEE-A570-1744-851A-F4FC0ACB4F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3870" y="1690688"/>
            <a:ext cx="5913190" cy="4058757"/>
          </a:xfrm>
          <a:prstGeom prst="rect">
            <a:avLst/>
          </a:prstGeom>
        </p:spPr>
      </p:pic>
      <p:sp>
        <p:nvSpPr>
          <p:cNvPr id="7" name="TextBox 6">
            <a:extLst>
              <a:ext uri="{FF2B5EF4-FFF2-40B4-BE49-F238E27FC236}">
                <a16:creationId xmlns:a16="http://schemas.microsoft.com/office/drawing/2014/main" id="{22D78301-23F5-6148-8C42-AEA27E6870CB}"/>
              </a:ext>
            </a:extLst>
          </p:cNvPr>
          <p:cNvSpPr txBox="1"/>
          <p:nvPr/>
        </p:nvSpPr>
        <p:spPr>
          <a:xfrm>
            <a:off x="7642729" y="970752"/>
            <a:ext cx="3711071" cy="5324535"/>
          </a:xfrm>
          <a:prstGeom prst="rect">
            <a:avLst/>
          </a:prstGeom>
          <a:noFill/>
        </p:spPr>
        <p:txBody>
          <a:bodyPr wrap="square" rtlCol="0">
            <a:spAutoFit/>
          </a:bodyPr>
          <a:lstStyle/>
          <a:p>
            <a:r>
              <a:rPr lang="en-US" sz="2000" b="1" dirty="0">
                <a:solidFill>
                  <a:schemeClr val="accent6"/>
                </a:solidFill>
              </a:rPr>
              <a:t>Can:</a:t>
            </a:r>
          </a:p>
          <a:p>
            <a:pPr marL="342900" indent="-342900">
              <a:buFont typeface="Arial" panose="020B0604020202020204" pitchFamily="34" charset="0"/>
              <a:buChar char="•"/>
            </a:pPr>
            <a:r>
              <a:rPr lang="en-US" sz="2000" dirty="0"/>
              <a:t>Quickly visualize genes</a:t>
            </a:r>
          </a:p>
          <a:p>
            <a:pPr marL="285750" indent="-285750">
              <a:buFont typeface="Arial" panose="020B0604020202020204" pitchFamily="34" charset="0"/>
              <a:buChar char="•"/>
            </a:pPr>
            <a:r>
              <a:rPr lang="en-US" sz="2000" dirty="0"/>
              <a:t>Do guided clustering via marker genes / </a:t>
            </a:r>
            <a:r>
              <a:rPr lang="en-US" sz="2000" dirty="0" err="1"/>
              <a:t>tSNE</a:t>
            </a:r>
            <a:r>
              <a:rPr lang="en-US" sz="2000" dirty="0"/>
              <a:t> selections</a:t>
            </a:r>
          </a:p>
          <a:p>
            <a:pPr marL="285750" indent="-285750">
              <a:buFont typeface="Arial" panose="020B0604020202020204" pitchFamily="34" charset="0"/>
              <a:buChar char="•"/>
            </a:pPr>
            <a:r>
              <a:rPr lang="en-US" sz="2000" dirty="0"/>
              <a:t>Calculate Differential Expression</a:t>
            </a:r>
          </a:p>
          <a:p>
            <a:pPr marL="285750" indent="-285750">
              <a:buFont typeface="Arial" panose="020B0604020202020204" pitchFamily="34" charset="0"/>
              <a:buChar char="•"/>
            </a:pPr>
            <a:r>
              <a:rPr lang="en-US" sz="2000" dirty="0"/>
              <a:t>Export cells and gene sets for reanalysis on </a:t>
            </a:r>
            <a:r>
              <a:rPr lang="en-US" sz="2000" dirty="0" err="1"/>
              <a:t>Cellranger</a:t>
            </a:r>
            <a:r>
              <a:rPr lang="en-US" sz="2000" dirty="0"/>
              <a:t> (cluster)</a:t>
            </a:r>
          </a:p>
          <a:p>
            <a:br>
              <a:rPr lang="en-US" sz="2000" dirty="0"/>
            </a:br>
            <a:r>
              <a:rPr lang="en-US" sz="2000" b="1" dirty="0">
                <a:solidFill>
                  <a:srgbClr val="FF0000"/>
                </a:solidFill>
              </a:rPr>
              <a:t>Can’t</a:t>
            </a:r>
          </a:p>
          <a:p>
            <a:pPr marL="285750" indent="-285750">
              <a:buFont typeface="Arial" panose="020B0604020202020204" pitchFamily="34" charset="0"/>
              <a:buChar char="•"/>
            </a:pPr>
            <a:r>
              <a:rPr lang="en-US" sz="2000" dirty="0"/>
              <a:t>Compute &amp; track composite features (</a:t>
            </a:r>
            <a:r>
              <a:rPr lang="en-US" sz="2000" dirty="0" err="1"/>
              <a:t>eg.</a:t>
            </a:r>
            <a:r>
              <a:rPr lang="en-US" sz="2000" dirty="0"/>
              <a:t> %</a:t>
            </a:r>
            <a:r>
              <a:rPr lang="en-US" sz="2000" dirty="0" err="1"/>
              <a:t>mito</a:t>
            </a:r>
            <a:r>
              <a:rPr lang="en-US" sz="2000" dirty="0"/>
              <a:t>, cell cycle)</a:t>
            </a:r>
          </a:p>
          <a:p>
            <a:pPr marL="285750" indent="-285750">
              <a:buFont typeface="Arial" panose="020B0604020202020204" pitchFamily="34" charset="0"/>
              <a:buChar char="•"/>
            </a:pPr>
            <a:r>
              <a:rPr lang="en-US" sz="2000" dirty="0"/>
              <a:t>Perform linear regression</a:t>
            </a:r>
          </a:p>
          <a:p>
            <a:pPr marL="285750" indent="-285750">
              <a:buFont typeface="Arial" panose="020B0604020202020204" pitchFamily="34" charset="0"/>
              <a:buChar char="•"/>
            </a:pPr>
            <a:r>
              <a:rPr lang="en-US" sz="2000" dirty="0"/>
              <a:t>Filter Doublets</a:t>
            </a:r>
          </a:p>
          <a:p>
            <a:pPr marL="285750" indent="-285750">
              <a:buFont typeface="Arial" panose="020B0604020202020204" pitchFamily="34" charset="0"/>
              <a:buChar char="•"/>
            </a:pPr>
            <a:r>
              <a:rPr lang="en-US" sz="2000" dirty="0"/>
              <a:t>Properly batch correct</a:t>
            </a:r>
          </a:p>
          <a:p>
            <a:pPr marL="285750" indent="-285750">
              <a:buFont typeface="Arial" panose="020B0604020202020204" pitchFamily="34" charset="0"/>
              <a:buChar char="•"/>
            </a:pPr>
            <a:r>
              <a:rPr lang="en-US" sz="2000" dirty="0" err="1"/>
              <a:t>Pseudotime</a:t>
            </a:r>
            <a:r>
              <a:rPr lang="en-US" sz="2000" dirty="0"/>
              <a:t>, other fancy things</a:t>
            </a:r>
          </a:p>
        </p:txBody>
      </p:sp>
      <p:sp>
        <p:nvSpPr>
          <p:cNvPr id="9" name="TextBox 8">
            <a:extLst>
              <a:ext uri="{FF2B5EF4-FFF2-40B4-BE49-F238E27FC236}">
                <a16:creationId xmlns:a16="http://schemas.microsoft.com/office/drawing/2014/main" id="{7EE58E27-5998-C7E2-FDE4-2E6C371B2CEE}"/>
              </a:ext>
            </a:extLst>
          </p:cNvPr>
          <p:cNvSpPr txBox="1"/>
          <p:nvPr/>
        </p:nvSpPr>
        <p:spPr>
          <a:xfrm>
            <a:off x="2541838" y="6010447"/>
            <a:ext cx="6100010" cy="646331"/>
          </a:xfrm>
          <a:prstGeom prst="rect">
            <a:avLst/>
          </a:prstGeom>
          <a:noFill/>
        </p:spPr>
        <p:txBody>
          <a:bodyPr wrap="square">
            <a:spAutoFit/>
          </a:bodyPr>
          <a:lstStyle/>
          <a:p>
            <a:r>
              <a:rPr lang="en-US" dirty="0">
                <a:hlinkClick r:id="rId3"/>
              </a:rPr>
              <a:t>https://support.10xgenomics.com/single-cell-gene-expression/software/visualization/latest/tutorial</a:t>
            </a:r>
            <a:endParaRPr lang="en-US" dirty="0"/>
          </a:p>
        </p:txBody>
      </p:sp>
      <p:sp>
        <p:nvSpPr>
          <p:cNvPr id="10" name="TextBox 9">
            <a:extLst>
              <a:ext uri="{FF2B5EF4-FFF2-40B4-BE49-F238E27FC236}">
                <a16:creationId xmlns:a16="http://schemas.microsoft.com/office/drawing/2014/main" id="{EE85669D-C6A4-4E2F-BE95-03794B12C24E}"/>
              </a:ext>
            </a:extLst>
          </p:cNvPr>
          <p:cNvSpPr txBox="1"/>
          <p:nvPr/>
        </p:nvSpPr>
        <p:spPr>
          <a:xfrm>
            <a:off x="1164889" y="6123543"/>
            <a:ext cx="1217321" cy="461665"/>
          </a:xfrm>
          <a:prstGeom prst="rect">
            <a:avLst/>
          </a:prstGeom>
          <a:noFill/>
        </p:spPr>
        <p:txBody>
          <a:bodyPr wrap="none" rtlCol="0">
            <a:spAutoFit/>
          </a:bodyPr>
          <a:lstStyle/>
          <a:p>
            <a:r>
              <a:rPr lang="en-US" sz="2400" dirty="0"/>
              <a:t>Tutorial:</a:t>
            </a:r>
          </a:p>
        </p:txBody>
      </p:sp>
    </p:spTree>
    <p:extLst>
      <p:ext uri="{BB962C8B-B14F-4D97-AF65-F5344CB8AC3E}">
        <p14:creationId xmlns:p14="http://schemas.microsoft.com/office/powerpoint/2010/main" val="783473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DE402C-5473-CF45-9184-B595762A215F}"/>
              </a:ext>
            </a:extLst>
          </p:cNvPr>
          <p:cNvSpPr>
            <a:spLocks noGrp="1"/>
          </p:cNvSpPr>
          <p:nvPr>
            <p:ph type="title"/>
          </p:nvPr>
        </p:nvSpPr>
        <p:spPr>
          <a:xfrm>
            <a:off x="504497" y="155444"/>
            <a:ext cx="9534853" cy="1294984"/>
          </a:xfrm>
        </p:spPr>
        <p:txBody>
          <a:bodyPr>
            <a:noAutofit/>
          </a:bodyPr>
          <a:lstStyle/>
          <a:p>
            <a:r>
              <a:rPr lang="en-US" dirty="0"/>
              <a:t>Quality Control: </a:t>
            </a:r>
            <a:r>
              <a:rPr lang="en-US" dirty="0" err="1">
                <a:solidFill>
                  <a:schemeClr val="accent6"/>
                </a:solidFill>
              </a:rPr>
              <a:t>web_summary.html</a:t>
            </a:r>
            <a:endParaRPr lang="en-US" dirty="0">
              <a:solidFill>
                <a:schemeClr val="accent6"/>
              </a:solidFill>
            </a:endParaRPr>
          </a:p>
        </p:txBody>
      </p:sp>
      <p:pic>
        <p:nvPicPr>
          <p:cNvPr id="6" name="Picture 5">
            <a:extLst>
              <a:ext uri="{FF2B5EF4-FFF2-40B4-BE49-F238E27FC236}">
                <a16:creationId xmlns:a16="http://schemas.microsoft.com/office/drawing/2014/main" id="{CDB7A85E-300B-AF99-3B31-B5DE52BD1D98}"/>
              </a:ext>
            </a:extLst>
          </p:cNvPr>
          <p:cNvPicPr>
            <a:picLocks noChangeAspect="1"/>
          </p:cNvPicPr>
          <p:nvPr/>
        </p:nvPicPr>
        <p:blipFill>
          <a:blip r:embed="rId2"/>
          <a:stretch>
            <a:fillRect/>
          </a:stretch>
        </p:blipFill>
        <p:spPr>
          <a:xfrm>
            <a:off x="599662" y="1264804"/>
            <a:ext cx="6447718" cy="4717162"/>
          </a:xfrm>
          <a:prstGeom prst="rect">
            <a:avLst/>
          </a:prstGeom>
        </p:spPr>
      </p:pic>
      <p:pic>
        <p:nvPicPr>
          <p:cNvPr id="7" name="Picture 6">
            <a:extLst>
              <a:ext uri="{FF2B5EF4-FFF2-40B4-BE49-F238E27FC236}">
                <a16:creationId xmlns:a16="http://schemas.microsoft.com/office/drawing/2014/main" id="{BC505763-83B5-DAC1-F2FE-78C4ABCA5130}"/>
              </a:ext>
            </a:extLst>
          </p:cNvPr>
          <p:cNvPicPr>
            <a:picLocks noChangeAspect="1"/>
          </p:cNvPicPr>
          <p:nvPr/>
        </p:nvPicPr>
        <p:blipFill rotWithShape="1">
          <a:blip r:embed="rId3"/>
          <a:srcRect r="50029"/>
          <a:stretch/>
        </p:blipFill>
        <p:spPr>
          <a:xfrm>
            <a:off x="7146291" y="1518344"/>
            <a:ext cx="3221986" cy="2198566"/>
          </a:xfrm>
          <a:prstGeom prst="rect">
            <a:avLst/>
          </a:prstGeom>
        </p:spPr>
      </p:pic>
      <p:pic>
        <p:nvPicPr>
          <p:cNvPr id="8" name="Picture 7">
            <a:extLst>
              <a:ext uri="{FF2B5EF4-FFF2-40B4-BE49-F238E27FC236}">
                <a16:creationId xmlns:a16="http://schemas.microsoft.com/office/drawing/2014/main" id="{0C11EDF8-581D-CF08-C80B-D77DA0A97267}"/>
              </a:ext>
            </a:extLst>
          </p:cNvPr>
          <p:cNvPicPr>
            <a:picLocks noChangeAspect="1"/>
          </p:cNvPicPr>
          <p:nvPr/>
        </p:nvPicPr>
        <p:blipFill rotWithShape="1">
          <a:blip r:embed="rId3"/>
          <a:srcRect l="49971"/>
          <a:stretch/>
        </p:blipFill>
        <p:spPr>
          <a:xfrm>
            <a:off x="7142545" y="3784826"/>
            <a:ext cx="3225732" cy="2198566"/>
          </a:xfrm>
          <a:prstGeom prst="rect">
            <a:avLst/>
          </a:prstGeom>
        </p:spPr>
      </p:pic>
    </p:spTree>
    <p:extLst>
      <p:ext uri="{BB962C8B-B14F-4D97-AF65-F5344CB8AC3E}">
        <p14:creationId xmlns:p14="http://schemas.microsoft.com/office/powerpoint/2010/main" val="715355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BEAF33-5382-2D3D-ADC4-C61886A022A4}"/>
              </a:ext>
            </a:extLst>
          </p:cNvPr>
          <p:cNvSpPr txBox="1">
            <a:spLocks/>
          </p:cNvSpPr>
          <p:nvPr/>
        </p:nvSpPr>
        <p:spPr>
          <a:xfrm>
            <a:off x="981576" y="155444"/>
            <a:ext cx="9534853" cy="12949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Quality Control: </a:t>
            </a:r>
            <a:r>
              <a:rPr lang="en-US" dirty="0" err="1">
                <a:solidFill>
                  <a:schemeClr val="accent6"/>
                </a:solidFill>
              </a:rPr>
              <a:t>web_summary.html</a:t>
            </a:r>
            <a:endParaRPr lang="en-US" dirty="0">
              <a:solidFill>
                <a:schemeClr val="accent6"/>
              </a:solidFill>
            </a:endParaRPr>
          </a:p>
        </p:txBody>
      </p:sp>
      <p:pic>
        <p:nvPicPr>
          <p:cNvPr id="10" name="Picture 9">
            <a:extLst>
              <a:ext uri="{FF2B5EF4-FFF2-40B4-BE49-F238E27FC236}">
                <a16:creationId xmlns:a16="http://schemas.microsoft.com/office/drawing/2014/main" id="{170FE088-5211-5360-7D15-C4D09A403CC6}"/>
              </a:ext>
            </a:extLst>
          </p:cNvPr>
          <p:cNvPicPr>
            <a:picLocks noChangeAspect="1"/>
          </p:cNvPicPr>
          <p:nvPr/>
        </p:nvPicPr>
        <p:blipFill>
          <a:blip r:embed="rId2"/>
          <a:stretch>
            <a:fillRect/>
          </a:stretch>
        </p:blipFill>
        <p:spPr>
          <a:xfrm>
            <a:off x="867189" y="1450428"/>
            <a:ext cx="6234276" cy="4120623"/>
          </a:xfrm>
          <a:prstGeom prst="rect">
            <a:avLst/>
          </a:prstGeom>
        </p:spPr>
      </p:pic>
      <p:pic>
        <p:nvPicPr>
          <p:cNvPr id="11" name="Picture 10">
            <a:extLst>
              <a:ext uri="{FF2B5EF4-FFF2-40B4-BE49-F238E27FC236}">
                <a16:creationId xmlns:a16="http://schemas.microsoft.com/office/drawing/2014/main" id="{947BA608-FA01-A138-D5CA-4A2266DD1696}"/>
              </a:ext>
            </a:extLst>
          </p:cNvPr>
          <p:cNvPicPr>
            <a:picLocks noChangeAspect="1"/>
          </p:cNvPicPr>
          <p:nvPr/>
        </p:nvPicPr>
        <p:blipFill rotWithShape="1">
          <a:blip r:embed="rId3"/>
          <a:srcRect r="50083"/>
          <a:stretch/>
        </p:blipFill>
        <p:spPr>
          <a:xfrm>
            <a:off x="7215852" y="1286949"/>
            <a:ext cx="2761378" cy="2437893"/>
          </a:xfrm>
          <a:prstGeom prst="rect">
            <a:avLst/>
          </a:prstGeom>
        </p:spPr>
      </p:pic>
      <p:pic>
        <p:nvPicPr>
          <p:cNvPr id="12" name="Picture 11">
            <a:extLst>
              <a:ext uri="{FF2B5EF4-FFF2-40B4-BE49-F238E27FC236}">
                <a16:creationId xmlns:a16="http://schemas.microsoft.com/office/drawing/2014/main" id="{82A19CBB-4C48-EF82-58FF-EC8AE586710C}"/>
              </a:ext>
            </a:extLst>
          </p:cNvPr>
          <p:cNvPicPr>
            <a:picLocks noChangeAspect="1"/>
          </p:cNvPicPr>
          <p:nvPr/>
        </p:nvPicPr>
        <p:blipFill rotWithShape="1">
          <a:blip r:embed="rId3"/>
          <a:srcRect l="50083"/>
          <a:stretch/>
        </p:blipFill>
        <p:spPr>
          <a:xfrm>
            <a:off x="7215852" y="3724842"/>
            <a:ext cx="2761377" cy="2437893"/>
          </a:xfrm>
          <a:prstGeom prst="rect">
            <a:avLst/>
          </a:prstGeom>
        </p:spPr>
      </p:pic>
    </p:spTree>
    <p:extLst>
      <p:ext uri="{BB962C8B-B14F-4D97-AF65-F5344CB8AC3E}">
        <p14:creationId xmlns:p14="http://schemas.microsoft.com/office/powerpoint/2010/main" val="247998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D2D65BC-B700-EEE7-1586-5B80EA249EDE}"/>
              </a:ext>
            </a:extLst>
          </p:cNvPr>
          <p:cNvPicPr>
            <a:picLocks noChangeAspect="1"/>
          </p:cNvPicPr>
          <p:nvPr/>
        </p:nvPicPr>
        <p:blipFill>
          <a:blip r:embed="rId2"/>
          <a:stretch>
            <a:fillRect/>
          </a:stretch>
        </p:blipFill>
        <p:spPr>
          <a:xfrm>
            <a:off x="9546946" y="1652058"/>
            <a:ext cx="1541986" cy="3859696"/>
          </a:xfrm>
          <a:prstGeom prst="rect">
            <a:avLst/>
          </a:prstGeom>
        </p:spPr>
      </p:pic>
      <p:sp>
        <p:nvSpPr>
          <p:cNvPr id="14" name="Title 1">
            <a:extLst>
              <a:ext uri="{FF2B5EF4-FFF2-40B4-BE49-F238E27FC236}">
                <a16:creationId xmlns:a16="http://schemas.microsoft.com/office/drawing/2014/main" id="{2A67C677-BD58-DC95-5C52-8460D33C3716}"/>
              </a:ext>
            </a:extLst>
          </p:cNvPr>
          <p:cNvSpPr txBox="1">
            <a:spLocks/>
          </p:cNvSpPr>
          <p:nvPr/>
        </p:nvSpPr>
        <p:spPr>
          <a:xfrm>
            <a:off x="981576" y="155444"/>
            <a:ext cx="9534853" cy="12949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Putting up the numbers</a:t>
            </a:r>
            <a:endParaRPr lang="en-US" dirty="0">
              <a:solidFill>
                <a:schemeClr val="accent6"/>
              </a:solidFill>
            </a:endParaRPr>
          </a:p>
        </p:txBody>
      </p:sp>
      <p:pic>
        <p:nvPicPr>
          <p:cNvPr id="18" name="Picture 17">
            <a:extLst>
              <a:ext uri="{FF2B5EF4-FFF2-40B4-BE49-F238E27FC236}">
                <a16:creationId xmlns:a16="http://schemas.microsoft.com/office/drawing/2014/main" id="{080DB5B6-F950-D382-B33D-326497E019AA}"/>
              </a:ext>
            </a:extLst>
          </p:cNvPr>
          <p:cNvPicPr>
            <a:picLocks noChangeAspect="1"/>
          </p:cNvPicPr>
          <p:nvPr/>
        </p:nvPicPr>
        <p:blipFill>
          <a:blip r:embed="rId3"/>
          <a:stretch>
            <a:fillRect/>
          </a:stretch>
        </p:blipFill>
        <p:spPr>
          <a:xfrm>
            <a:off x="550794" y="1209213"/>
            <a:ext cx="8996152" cy="5138578"/>
          </a:xfrm>
          <a:prstGeom prst="rect">
            <a:avLst/>
          </a:prstGeom>
        </p:spPr>
      </p:pic>
    </p:spTree>
    <p:extLst>
      <p:ext uri="{BB962C8B-B14F-4D97-AF65-F5344CB8AC3E}">
        <p14:creationId xmlns:p14="http://schemas.microsoft.com/office/powerpoint/2010/main" val="2670127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79CB-4A68-FAEA-2BD1-767AAED5EC7E}"/>
              </a:ext>
            </a:extLst>
          </p:cNvPr>
          <p:cNvSpPr>
            <a:spLocks noGrp="1"/>
          </p:cNvSpPr>
          <p:nvPr>
            <p:ph type="title"/>
          </p:nvPr>
        </p:nvSpPr>
        <p:spPr/>
        <p:txBody>
          <a:bodyPr/>
          <a:lstStyle/>
          <a:p>
            <a:r>
              <a:rPr lang="en-US" dirty="0"/>
              <a:t>Samples saturate at different rates</a:t>
            </a:r>
          </a:p>
        </p:txBody>
      </p:sp>
      <p:sp>
        <p:nvSpPr>
          <p:cNvPr id="16" name="TextBox 15">
            <a:extLst>
              <a:ext uri="{FF2B5EF4-FFF2-40B4-BE49-F238E27FC236}">
                <a16:creationId xmlns:a16="http://schemas.microsoft.com/office/drawing/2014/main" id="{6A714D84-0745-FB27-2FDE-D5919B01ADAE}"/>
              </a:ext>
            </a:extLst>
          </p:cNvPr>
          <p:cNvSpPr txBox="1"/>
          <p:nvPr/>
        </p:nvSpPr>
        <p:spPr>
          <a:xfrm>
            <a:off x="6153196" y="1795899"/>
            <a:ext cx="5490990" cy="3785652"/>
          </a:xfrm>
          <a:prstGeom prst="rect">
            <a:avLst/>
          </a:prstGeom>
          <a:noFill/>
        </p:spPr>
        <p:txBody>
          <a:bodyPr wrap="none" rtlCol="0">
            <a:spAutoFit/>
          </a:bodyPr>
          <a:lstStyle/>
          <a:p>
            <a:r>
              <a:rPr lang="en-US" sz="2400" dirty="0"/>
              <a:t>Function of:</a:t>
            </a:r>
          </a:p>
          <a:p>
            <a:endParaRPr lang="en-US" sz="2400" dirty="0"/>
          </a:p>
          <a:p>
            <a:r>
              <a:rPr lang="en-US" sz="2400" dirty="0">
                <a:solidFill>
                  <a:schemeClr val="accent6"/>
                </a:solidFill>
              </a:rPr>
              <a:t>Sample Composition:</a:t>
            </a:r>
          </a:p>
          <a:p>
            <a:r>
              <a:rPr lang="en-US" sz="2400" dirty="0"/>
              <a:t>	# of cells</a:t>
            </a:r>
          </a:p>
          <a:p>
            <a:r>
              <a:rPr lang="en-US" sz="2400" dirty="0"/>
              <a:t>	# of UMIs/cell</a:t>
            </a:r>
          </a:p>
          <a:p>
            <a:endParaRPr lang="en-US" sz="2400" dirty="0"/>
          </a:p>
          <a:p>
            <a:r>
              <a:rPr lang="en-US" sz="2400" dirty="0">
                <a:solidFill>
                  <a:schemeClr val="accent6"/>
                </a:solidFill>
              </a:rPr>
              <a:t>Library Quality:</a:t>
            </a:r>
          </a:p>
          <a:p>
            <a:r>
              <a:rPr lang="en-US" sz="2400" dirty="0"/>
              <a:t>	PCR duplication</a:t>
            </a:r>
          </a:p>
          <a:p>
            <a:r>
              <a:rPr lang="en-US" sz="2400" dirty="0"/>
              <a:t>	Adapter dimers</a:t>
            </a:r>
          </a:p>
          <a:p>
            <a:r>
              <a:rPr lang="en-US" sz="2400" dirty="0"/>
              <a:t>	Contaminating DNA (mapping rate)</a:t>
            </a:r>
          </a:p>
        </p:txBody>
      </p:sp>
      <p:grpSp>
        <p:nvGrpSpPr>
          <p:cNvPr id="19" name="Group 18">
            <a:extLst>
              <a:ext uri="{FF2B5EF4-FFF2-40B4-BE49-F238E27FC236}">
                <a16:creationId xmlns:a16="http://schemas.microsoft.com/office/drawing/2014/main" id="{08697C81-B0CC-C3D8-55ED-2FBE58945B0B}"/>
              </a:ext>
            </a:extLst>
          </p:cNvPr>
          <p:cNvGrpSpPr/>
          <p:nvPr/>
        </p:nvGrpSpPr>
        <p:grpSpPr>
          <a:xfrm>
            <a:off x="399598" y="2029056"/>
            <a:ext cx="10084626" cy="5617449"/>
            <a:chOff x="571876" y="2267595"/>
            <a:chExt cx="10084626" cy="5617449"/>
          </a:xfrm>
        </p:grpSpPr>
        <p:grpSp>
          <p:nvGrpSpPr>
            <p:cNvPr id="4" name="Group 3">
              <a:extLst>
                <a:ext uri="{FF2B5EF4-FFF2-40B4-BE49-F238E27FC236}">
                  <a16:creationId xmlns:a16="http://schemas.microsoft.com/office/drawing/2014/main" id="{C598CA4E-B14C-222E-EED7-01B8E923F142}"/>
                </a:ext>
              </a:extLst>
            </p:cNvPr>
            <p:cNvGrpSpPr/>
            <p:nvPr/>
          </p:nvGrpSpPr>
          <p:grpSpPr>
            <a:xfrm>
              <a:off x="933175" y="2267595"/>
              <a:ext cx="5361608" cy="3629622"/>
              <a:chOff x="4829313" y="3065670"/>
              <a:chExt cx="4521200" cy="2794000"/>
            </a:xfrm>
          </p:grpSpPr>
          <p:pic>
            <p:nvPicPr>
              <p:cNvPr id="5" name="Picture 4">
                <a:extLst>
                  <a:ext uri="{FF2B5EF4-FFF2-40B4-BE49-F238E27FC236}">
                    <a16:creationId xmlns:a16="http://schemas.microsoft.com/office/drawing/2014/main" id="{140541DF-AA9B-D066-3D06-77176DAFC947}"/>
                  </a:ext>
                </a:extLst>
              </p:cNvPr>
              <p:cNvPicPr>
                <a:picLocks noChangeAspect="1"/>
              </p:cNvPicPr>
              <p:nvPr/>
            </p:nvPicPr>
            <p:blipFill>
              <a:blip r:embed="rId2"/>
              <a:stretch>
                <a:fillRect/>
              </a:stretch>
            </p:blipFill>
            <p:spPr>
              <a:xfrm>
                <a:off x="4829313" y="3065670"/>
                <a:ext cx="4521200" cy="2794000"/>
              </a:xfrm>
              <a:prstGeom prst="rect">
                <a:avLst/>
              </a:prstGeom>
            </p:spPr>
          </p:pic>
          <p:sp>
            <p:nvSpPr>
              <p:cNvPr id="6" name="TextBox 5">
                <a:extLst>
                  <a:ext uri="{FF2B5EF4-FFF2-40B4-BE49-F238E27FC236}">
                    <a16:creationId xmlns:a16="http://schemas.microsoft.com/office/drawing/2014/main" id="{824247FD-3798-4915-3123-C03EB738D03B}"/>
                  </a:ext>
                </a:extLst>
              </p:cNvPr>
              <p:cNvSpPr txBox="1"/>
              <p:nvPr/>
            </p:nvSpPr>
            <p:spPr>
              <a:xfrm>
                <a:off x="5605669" y="4691270"/>
                <a:ext cx="599844" cy="338554"/>
              </a:xfrm>
              <a:prstGeom prst="rect">
                <a:avLst/>
              </a:prstGeom>
              <a:noFill/>
            </p:spPr>
            <p:txBody>
              <a:bodyPr wrap="none" rtlCol="0">
                <a:spAutoFit/>
              </a:bodyPr>
              <a:lstStyle/>
              <a:p>
                <a:r>
                  <a:rPr lang="en-US" sz="1600" dirty="0"/>
                  <a:t>HeLa</a:t>
                </a:r>
              </a:p>
            </p:txBody>
          </p:sp>
          <p:sp>
            <p:nvSpPr>
              <p:cNvPr id="7" name="TextBox 6">
                <a:extLst>
                  <a:ext uri="{FF2B5EF4-FFF2-40B4-BE49-F238E27FC236}">
                    <a16:creationId xmlns:a16="http://schemas.microsoft.com/office/drawing/2014/main" id="{A534B138-64C0-29BA-1A3C-90E10E5B93CB}"/>
                  </a:ext>
                </a:extLst>
              </p:cNvPr>
              <p:cNvSpPr txBox="1"/>
              <p:nvPr/>
            </p:nvSpPr>
            <p:spPr>
              <a:xfrm>
                <a:off x="5359576" y="3965154"/>
                <a:ext cx="875008" cy="450146"/>
              </a:xfrm>
              <a:prstGeom prst="rect">
                <a:avLst/>
              </a:prstGeom>
              <a:noFill/>
            </p:spPr>
            <p:txBody>
              <a:bodyPr wrap="none" rtlCol="0">
                <a:spAutoFit/>
              </a:bodyPr>
              <a:lstStyle/>
              <a:p>
                <a:r>
                  <a:rPr lang="en-US" sz="1600" dirty="0"/>
                  <a:t>Mouse</a:t>
                </a:r>
              </a:p>
              <a:p>
                <a:r>
                  <a:rPr lang="en-US" sz="1600" dirty="0"/>
                  <a:t>Bone Mar.</a:t>
                </a:r>
              </a:p>
            </p:txBody>
          </p:sp>
          <p:sp>
            <p:nvSpPr>
              <p:cNvPr id="8" name="TextBox 7">
                <a:extLst>
                  <a:ext uri="{FF2B5EF4-FFF2-40B4-BE49-F238E27FC236}">
                    <a16:creationId xmlns:a16="http://schemas.microsoft.com/office/drawing/2014/main" id="{7C08833A-7567-3797-CF48-D65BFD59986C}"/>
                  </a:ext>
                </a:extLst>
              </p:cNvPr>
              <p:cNvSpPr txBox="1"/>
              <p:nvPr/>
            </p:nvSpPr>
            <p:spPr>
              <a:xfrm>
                <a:off x="6603981" y="3891671"/>
                <a:ext cx="1267270" cy="584775"/>
              </a:xfrm>
              <a:prstGeom prst="rect">
                <a:avLst/>
              </a:prstGeom>
              <a:noFill/>
            </p:spPr>
            <p:txBody>
              <a:bodyPr wrap="none" rtlCol="0">
                <a:spAutoFit/>
              </a:bodyPr>
              <a:lstStyle/>
              <a:p>
                <a:r>
                  <a:rPr lang="en-US" sz="1600" dirty="0"/>
                  <a:t>Human Brain</a:t>
                </a:r>
              </a:p>
              <a:p>
                <a:r>
                  <a:rPr lang="en-US" sz="1600" dirty="0"/>
                  <a:t>Nuclei</a:t>
                </a:r>
              </a:p>
            </p:txBody>
          </p:sp>
          <p:sp>
            <p:nvSpPr>
              <p:cNvPr id="9" name="TextBox 8">
                <a:extLst>
                  <a:ext uri="{FF2B5EF4-FFF2-40B4-BE49-F238E27FC236}">
                    <a16:creationId xmlns:a16="http://schemas.microsoft.com/office/drawing/2014/main" id="{B86E04EE-ED33-0606-07AF-A45BF643EEB5}"/>
                  </a:ext>
                </a:extLst>
              </p:cNvPr>
              <p:cNvSpPr txBox="1"/>
              <p:nvPr/>
            </p:nvSpPr>
            <p:spPr>
              <a:xfrm>
                <a:off x="7871251" y="4352716"/>
                <a:ext cx="1218795" cy="338554"/>
              </a:xfrm>
              <a:prstGeom prst="rect">
                <a:avLst/>
              </a:prstGeom>
              <a:noFill/>
            </p:spPr>
            <p:txBody>
              <a:bodyPr wrap="none" rtlCol="0">
                <a:spAutoFit/>
              </a:bodyPr>
              <a:lstStyle/>
              <a:p>
                <a:r>
                  <a:rPr lang="en-US" sz="1600" dirty="0"/>
                  <a:t>Maize Shoot</a:t>
                </a:r>
              </a:p>
            </p:txBody>
          </p:sp>
          <p:sp>
            <p:nvSpPr>
              <p:cNvPr id="10" name="TextBox 9">
                <a:extLst>
                  <a:ext uri="{FF2B5EF4-FFF2-40B4-BE49-F238E27FC236}">
                    <a16:creationId xmlns:a16="http://schemas.microsoft.com/office/drawing/2014/main" id="{368693EB-373B-E95B-CA3C-06ADAE6319ED}"/>
                  </a:ext>
                </a:extLst>
              </p:cNvPr>
              <p:cNvSpPr txBox="1"/>
              <p:nvPr/>
            </p:nvSpPr>
            <p:spPr>
              <a:xfrm>
                <a:off x="7762321" y="3370639"/>
                <a:ext cx="768865" cy="338554"/>
              </a:xfrm>
              <a:prstGeom prst="rect">
                <a:avLst/>
              </a:prstGeom>
              <a:noFill/>
            </p:spPr>
            <p:txBody>
              <a:bodyPr wrap="none" rtlCol="0">
                <a:spAutoFit/>
              </a:bodyPr>
              <a:lstStyle/>
              <a:p>
                <a:r>
                  <a:rPr lang="en-US" sz="1600" dirty="0"/>
                  <a:t>Pombe</a:t>
                </a:r>
              </a:p>
            </p:txBody>
          </p:sp>
        </p:grpSp>
        <p:sp>
          <p:nvSpPr>
            <p:cNvPr id="15" name="Arc 14">
              <a:extLst>
                <a:ext uri="{FF2B5EF4-FFF2-40B4-BE49-F238E27FC236}">
                  <a16:creationId xmlns:a16="http://schemas.microsoft.com/office/drawing/2014/main" id="{D7CA94BF-7CAC-6DD1-8322-956A0AFD63AE}"/>
                </a:ext>
              </a:extLst>
            </p:cNvPr>
            <p:cNvSpPr/>
            <p:nvPr/>
          </p:nvSpPr>
          <p:spPr>
            <a:xfrm flipH="1">
              <a:off x="1508992" y="2782957"/>
              <a:ext cx="9147510" cy="5102087"/>
            </a:xfrm>
            <a:prstGeom prst="arc">
              <a:avLst>
                <a:gd name="adj1" fmla="val 17531795"/>
                <a:gd name="adj2" fmla="val 0"/>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836EC077-713E-CC93-7E50-072E4D777414}"/>
                </a:ext>
              </a:extLst>
            </p:cNvPr>
            <p:cNvSpPr/>
            <p:nvPr/>
          </p:nvSpPr>
          <p:spPr>
            <a:xfrm flipH="1">
              <a:off x="1522245" y="3776868"/>
              <a:ext cx="7528987" cy="3072328"/>
            </a:xfrm>
            <a:prstGeom prst="arc">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E851B5AC-774B-5D29-2323-C80097E03174}"/>
                </a:ext>
              </a:extLst>
            </p:cNvPr>
            <p:cNvSpPr txBox="1"/>
            <p:nvPr/>
          </p:nvSpPr>
          <p:spPr>
            <a:xfrm>
              <a:off x="2998385" y="5857461"/>
              <a:ext cx="1485471" cy="369332"/>
            </a:xfrm>
            <a:prstGeom prst="rect">
              <a:avLst/>
            </a:prstGeom>
            <a:noFill/>
          </p:spPr>
          <p:txBody>
            <a:bodyPr wrap="none" rtlCol="0">
              <a:spAutoFit/>
            </a:bodyPr>
            <a:lstStyle/>
            <a:p>
              <a:r>
                <a:rPr lang="en-US" dirty="0"/>
                <a:t>Reads per cell</a:t>
              </a:r>
            </a:p>
          </p:txBody>
        </p:sp>
        <p:sp>
          <p:nvSpPr>
            <p:cNvPr id="18" name="TextBox 17">
              <a:extLst>
                <a:ext uri="{FF2B5EF4-FFF2-40B4-BE49-F238E27FC236}">
                  <a16:creationId xmlns:a16="http://schemas.microsoft.com/office/drawing/2014/main" id="{2F3033BC-3F31-517B-C428-3651C58EE010}"/>
                </a:ext>
              </a:extLst>
            </p:cNvPr>
            <p:cNvSpPr txBox="1"/>
            <p:nvPr/>
          </p:nvSpPr>
          <p:spPr>
            <a:xfrm rot="16200000">
              <a:off x="-389285" y="3715145"/>
              <a:ext cx="2291653" cy="369332"/>
            </a:xfrm>
            <a:prstGeom prst="rect">
              <a:avLst/>
            </a:prstGeom>
            <a:noFill/>
          </p:spPr>
          <p:txBody>
            <a:bodyPr wrap="none" rtlCol="0">
              <a:spAutoFit/>
            </a:bodyPr>
            <a:lstStyle/>
            <a:p>
              <a:r>
                <a:rPr lang="en-US" dirty="0"/>
                <a:t>Sequencing Saturation</a:t>
              </a:r>
            </a:p>
          </p:txBody>
        </p:sp>
      </p:grpSp>
    </p:spTree>
    <p:extLst>
      <p:ext uri="{BB962C8B-B14F-4D97-AF65-F5344CB8AC3E}">
        <p14:creationId xmlns:p14="http://schemas.microsoft.com/office/powerpoint/2010/main" val="257462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2153B6-05EA-78D0-A2CB-C7C441F47E2F}"/>
              </a:ext>
            </a:extLst>
          </p:cNvPr>
          <p:cNvSpPr>
            <a:spLocks noGrp="1"/>
          </p:cNvSpPr>
          <p:nvPr>
            <p:ph type="title"/>
          </p:nvPr>
        </p:nvSpPr>
        <p:spPr>
          <a:xfrm>
            <a:off x="371062" y="518076"/>
            <a:ext cx="11039060" cy="994172"/>
          </a:xfrm>
        </p:spPr>
        <p:txBody>
          <a:bodyPr>
            <a:noAutofit/>
          </a:bodyPr>
          <a:lstStyle/>
          <a:p>
            <a:r>
              <a:rPr lang="en-US" dirty="0">
                <a:solidFill>
                  <a:schemeClr val="accent6"/>
                </a:solidFill>
              </a:rPr>
              <a:t>Sequencing Saturation </a:t>
            </a:r>
            <a:r>
              <a:rPr lang="en-US" dirty="0"/>
              <a:t>– How deep?</a:t>
            </a:r>
          </a:p>
        </p:txBody>
      </p:sp>
      <p:pic>
        <p:nvPicPr>
          <p:cNvPr id="7" name="Picture 6">
            <a:extLst>
              <a:ext uri="{FF2B5EF4-FFF2-40B4-BE49-F238E27FC236}">
                <a16:creationId xmlns:a16="http://schemas.microsoft.com/office/drawing/2014/main" id="{1D956E98-6D09-F974-5335-8FC07067FFA8}"/>
              </a:ext>
            </a:extLst>
          </p:cNvPr>
          <p:cNvPicPr>
            <a:picLocks noChangeAspect="1"/>
          </p:cNvPicPr>
          <p:nvPr/>
        </p:nvPicPr>
        <p:blipFill>
          <a:blip r:embed="rId2"/>
          <a:stretch>
            <a:fillRect/>
          </a:stretch>
        </p:blipFill>
        <p:spPr>
          <a:xfrm>
            <a:off x="946254" y="1512248"/>
            <a:ext cx="5887892" cy="2138800"/>
          </a:xfrm>
          <a:prstGeom prst="rect">
            <a:avLst/>
          </a:prstGeom>
        </p:spPr>
      </p:pic>
      <p:pic>
        <p:nvPicPr>
          <p:cNvPr id="9" name="Picture 8">
            <a:extLst>
              <a:ext uri="{FF2B5EF4-FFF2-40B4-BE49-F238E27FC236}">
                <a16:creationId xmlns:a16="http://schemas.microsoft.com/office/drawing/2014/main" id="{1CDE10DE-DD68-8E83-DC35-1E68D7F08F68}"/>
              </a:ext>
            </a:extLst>
          </p:cNvPr>
          <p:cNvPicPr>
            <a:picLocks noChangeAspect="1"/>
          </p:cNvPicPr>
          <p:nvPr/>
        </p:nvPicPr>
        <p:blipFill>
          <a:blip r:embed="rId3"/>
          <a:stretch>
            <a:fillRect/>
          </a:stretch>
        </p:blipFill>
        <p:spPr>
          <a:xfrm>
            <a:off x="7313507" y="1603370"/>
            <a:ext cx="2972463" cy="1732763"/>
          </a:xfrm>
          <a:prstGeom prst="rect">
            <a:avLst/>
          </a:prstGeom>
        </p:spPr>
      </p:pic>
      <p:pic>
        <p:nvPicPr>
          <p:cNvPr id="11" name="Picture 10">
            <a:extLst>
              <a:ext uri="{FF2B5EF4-FFF2-40B4-BE49-F238E27FC236}">
                <a16:creationId xmlns:a16="http://schemas.microsoft.com/office/drawing/2014/main" id="{A5BC8F93-3837-CF5E-7C1F-DECAE5732438}"/>
              </a:ext>
            </a:extLst>
          </p:cNvPr>
          <p:cNvPicPr>
            <a:picLocks noChangeAspect="1"/>
          </p:cNvPicPr>
          <p:nvPr/>
        </p:nvPicPr>
        <p:blipFill rotWithShape="1">
          <a:blip r:embed="rId4"/>
          <a:srcRect b="45057"/>
          <a:stretch/>
        </p:blipFill>
        <p:spPr>
          <a:xfrm>
            <a:off x="717956" y="3690190"/>
            <a:ext cx="4650213" cy="1844160"/>
          </a:xfrm>
          <a:prstGeom prst="rect">
            <a:avLst/>
          </a:prstGeom>
        </p:spPr>
      </p:pic>
      <p:pic>
        <p:nvPicPr>
          <p:cNvPr id="13" name="Picture 12">
            <a:extLst>
              <a:ext uri="{FF2B5EF4-FFF2-40B4-BE49-F238E27FC236}">
                <a16:creationId xmlns:a16="http://schemas.microsoft.com/office/drawing/2014/main" id="{45589D2F-7A98-EE34-0E1C-2EF9D9300F69}"/>
              </a:ext>
            </a:extLst>
          </p:cNvPr>
          <p:cNvPicPr>
            <a:picLocks noChangeAspect="1"/>
          </p:cNvPicPr>
          <p:nvPr/>
        </p:nvPicPr>
        <p:blipFill rotWithShape="1">
          <a:blip r:embed="rId4"/>
          <a:srcRect t="55719"/>
          <a:stretch/>
        </p:blipFill>
        <p:spPr>
          <a:xfrm>
            <a:off x="5434430" y="3651048"/>
            <a:ext cx="5771853" cy="1844809"/>
          </a:xfrm>
          <a:prstGeom prst="rect">
            <a:avLst/>
          </a:prstGeom>
        </p:spPr>
      </p:pic>
      <p:sp>
        <p:nvSpPr>
          <p:cNvPr id="12" name="TextBox 11">
            <a:extLst>
              <a:ext uri="{FF2B5EF4-FFF2-40B4-BE49-F238E27FC236}">
                <a16:creationId xmlns:a16="http://schemas.microsoft.com/office/drawing/2014/main" id="{546E64C1-901D-8333-EE2E-DEC04DEBDB26}"/>
              </a:ext>
            </a:extLst>
          </p:cNvPr>
          <p:cNvSpPr txBox="1"/>
          <p:nvPr/>
        </p:nvSpPr>
        <p:spPr>
          <a:xfrm>
            <a:off x="8624277" y="5495857"/>
            <a:ext cx="2464136" cy="253916"/>
          </a:xfrm>
          <a:prstGeom prst="rect">
            <a:avLst/>
          </a:prstGeom>
          <a:noFill/>
        </p:spPr>
        <p:txBody>
          <a:bodyPr wrap="none" rtlCol="0">
            <a:spAutoFit/>
          </a:bodyPr>
          <a:lstStyle/>
          <a:p>
            <a:r>
              <a:rPr lang="en-US" sz="1050" dirty="0"/>
              <a:t>Regan and </a:t>
            </a:r>
            <a:r>
              <a:rPr lang="en-US" sz="1050" dirty="0" err="1"/>
              <a:t>Preall</a:t>
            </a:r>
            <a:r>
              <a:rPr lang="en-US" sz="1050" dirty="0"/>
              <a:t>, Current Protocols, 2022</a:t>
            </a:r>
          </a:p>
        </p:txBody>
      </p:sp>
    </p:spTree>
    <p:extLst>
      <p:ext uri="{BB962C8B-B14F-4D97-AF65-F5344CB8AC3E}">
        <p14:creationId xmlns:p14="http://schemas.microsoft.com/office/powerpoint/2010/main" val="197830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4819-369A-EF45-5E98-532465F5EDE2}"/>
              </a:ext>
            </a:extLst>
          </p:cNvPr>
          <p:cNvSpPr>
            <a:spLocks noGrp="1"/>
          </p:cNvSpPr>
          <p:nvPr>
            <p:ph type="title"/>
          </p:nvPr>
        </p:nvSpPr>
        <p:spPr>
          <a:xfrm>
            <a:off x="838200" y="2766218"/>
            <a:ext cx="10515600" cy="1325563"/>
          </a:xfrm>
        </p:spPr>
        <p:txBody>
          <a:bodyPr/>
          <a:lstStyle/>
          <a:p>
            <a:pPr algn="ctr"/>
            <a:r>
              <a:rPr lang="en-US" dirty="0"/>
              <a:t>Mapping and Counting</a:t>
            </a:r>
          </a:p>
        </p:txBody>
      </p:sp>
    </p:spTree>
    <p:extLst>
      <p:ext uri="{BB962C8B-B14F-4D97-AF65-F5344CB8AC3E}">
        <p14:creationId xmlns:p14="http://schemas.microsoft.com/office/powerpoint/2010/main" val="236208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1C55-8134-151F-0C2F-04D0BE9A7A30}"/>
              </a:ext>
            </a:extLst>
          </p:cNvPr>
          <p:cNvSpPr>
            <a:spLocks noGrp="1"/>
          </p:cNvSpPr>
          <p:nvPr>
            <p:ph type="title"/>
          </p:nvPr>
        </p:nvSpPr>
        <p:spPr/>
        <p:txBody>
          <a:bodyPr/>
          <a:lstStyle/>
          <a:p>
            <a:r>
              <a:rPr lang="en-US" dirty="0"/>
              <a:t>Combine samples with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cellranger</a:t>
            </a:r>
            <a:r>
              <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aggr</a:t>
            </a:r>
            <a:endPar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
        <p:nvSpPr>
          <p:cNvPr id="5" name="TextBox 4">
            <a:extLst>
              <a:ext uri="{FF2B5EF4-FFF2-40B4-BE49-F238E27FC236}">
                <a16:creationId xmlns:a16="http://schemas.microsoft.com/office/drawing/2014/main" id="{E537566C-7000-D928-1BC3-A03786E0E247}"/>
              </a:ext>
            </a:extLst>
          </p:cNvPr>
          <p:cNvSpPr txBox="1"/>
          <p:nvPr/>
        </p:nvSpPr>
        <p:spPr>
          <a:xfrm>
            <a:off x="838199" y="1786153"/>
            <a:ext cx="10254343" cy="73866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sample_id,molecule_h5</a:t>
            </a:r>
          </a:p>
          <a:p>
            <a:r>
              <a:rPr lang="en-US" dirty="0"/>
              <a:t>SeqTech22_RNA_10k,/fake/path/SeqTech22/count/SeqTech22_RNA_10k/outs/molecule_info.h5</a:t>
            </a:r>
          </a:p>
          <a:p>
            <a:r>
              <a:rPr lang="en-US" dirty="0"/>
              <a:t>SeqTech22_RNA_12k,/fake/path/SeqTech22/count/SeqTech22_RNA_12k/outs/molecule_info.h5</a:t>
            </a:r>
          </a:p>
        </p:txBody>
      </p:sp>
      <p:sp>
        <p:nvSpPr>
          <p:cNvPr id="6" name="TextBox 5">
            <a:extLst>
              <a:ext uri="{FF2B5EF4-FFF2-40B4-BE49-F238E27FC236}">
                <a16:creationId xmlns:a16="http://schemas.microsoft.com/office/drawing/2014/main" id="{8B5B6BBF-4642-748E-422E-88AFA4AE691B}"/>
              </a:ext>
            </a:extLst>
          </p:cNvPr>
          <p:cNvSpPr txBox="1"/>
          <p:nvPr/>
        </p:nvSpPr>
        <p:spPr>
          <a:xfrm>
            <a:off x="838199" y="1327388"/>
            <a:ext cx="3676584" cy="461665"/>
          </a:xfrm>
          <a:prstGeom prst="rect">
            <a:avLst/>
          </a:prstGeom>
          <a:noFill/>
        </p:spPr>
        <p:txBody>
          <a:bodyPr wrap="none" rtlCol="0">
            <a:spAutoFit/>
          </a:bodyPr>
          <a:lstStyle/>
          <a:p>
            <a:r>
              <a:rPr lang="en-US" sz="2400" dirty="0"/>
              <a:t>First, make an </a:t>
            </a:r>
            <a:r>
              <a:rPr lang="en-US" dirty="0" err="1">
                <a:solidFill>
                  <a:schemeClr val="accent6"/>
                </a:solidFill>
                <a:latin typeface="Menlo" panose="020B0609030804020204" pitchFamily="49" charset="0"/>
                <a:ea typeface="Menlo" panose="020B0609030804020204" pitchFamily="49" charset="0"/>
                <a:cs typeface="Menlo" panose="020B0609030804020204" pitchFamily="49" charset="0"/>
              </a:rPr>
              <a:t>aggr.csv</a:t>
            </a:r>
            <a:r>
              <a:rPr lang="en-US" sz="2400" dirty="0">
                <a:solidFill>
                  <a:schemeClr val="accent6"/>
                </a:solidFill>
              </a:rPr>
              <a:t> </a:t>
            </a:r>
            <a:r>
              <a:rPr lang="en-US" sz="2400" dirty="0"/>
              <a:t>file</a:t>
            </a:r>
          </a:p>
        </p:txBody>
      </p:sp>
      <p:sp>
        <p:nvSpPr>
          <p:cNvPr id="8" name="TextBox 7">
            <a:extLst>
              <a:ext uri="{FF2B5EF4-FFF2-40B4-BE49-F238E27FC236}">
                <a16:creationId xmlns:a16="http://schemas.microsoft.com/office/drawing/2014/main" id="{80A8C651-1F7E-CCA8-FAB2-F0C9FE99FF9F}"/>
              </a:ext>
            </a:extLst>
          </p:cNvPr>
          <p:cNvSpPr txBox="1"/>
          <p:nvPr/>
        </p:nvSpPr>
        <p:spPr>
          <a:xfrm>
            <a:off x="838198" y="2831182"/>
            <a:ext cx="10254343" cy="181588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PROJECTDIR=/fake/path/SeqTech22/</a:t>
            </a:r>
          </a:p>
          <a:p>
            <a:endParaRPr lang="en-US" dirty="0"/>
          </a:p>
          <a:p>
            <a:r>
              <a:rPr lang="en-US" dirty="0" err="1"/>
              <a:t>cellranger</a:t>
            </a:r>
            <a:r>
              <a:rPr lang="en-US" dirty="0"/>
              <a:t> </a:t>
            </a:r>
            <a:r>
              <a:rPr lang="en-US" dirty="0" err="1"/>
              <a:t>aggr</a:t>
            </a:r>
            <a:r>
              <a:rPr lang="en-US" dirty="0"/>
              <a:t> --id=</a:t>
            </a:r>
            <a:r>
              <a:rPr lang="en-US" dirty="0" err="1"/>
              <a:t>SeqTech</a:t>
            </a:r>
            <a:r>
              <a:rPr lang="en-US" dirty="0"/>
              <a:t> \</a:t>
            </a:r>
          </a:p>
          <a:p>
            <a:r>
              <a:rPr lang="en-US" dirty="0"/>
              <a:t>	--</a:t>
            </a:r>
            <a:r>
              <a:rPr lang="en-US" dirty="0" err="1"/>
              <a:t>jobmode</a:t>
            </a:r>
            <a:r>
              <a:rPr lang="en-US" dirty="0"/>
              <a:t>=local \</a:t>
            </a:r>
          </a:p>
          <a:p>
            <a:r>
              <a:rPr lang="en-US" dirty="0"/>
              <a:t>	--csv=$PROJECTDIR/</a:t>
            </a:r>
            <a:r>
              <a:rPr lang="en-US" dirty="0" err="1"/>
              <a:t>aggr.csv</a:t>
            </a:r>
            <a:r>
              <a:rPr lang="en-US" dirty="0"/>
              <a:t> \</a:t>
            </a:r>
          </a:p>
          <a:p>
            <a:r>
              <a:rPr lang="en-US" dirty="0"/>
              <a:t>	--normalize=none \ # or –-normalize=mapped</a:t>
            </a:r>
          </a:p>
          <a:p>
            <a:r>
              <a:rPr lang="en-US" dirty="0"/>
              <a:t>	--</a:t>
            </a:r>
            <a:r>
              <a:rPr lang="en-US" dirty="0" err="1"/>
              <a:t>localcores</a:t>
            </a:r>
            <a:r>
              <a:rPr lang="en-US" dirty="0"/>
              <a:t>=16 \</a:t>
            </a:r>
          </a:p>
          <a:p>
            <a:r>
              <a:rPr lang="en-US" dirty="0"/>
              <a:t>	--</a:t>
            </a:r>
            <a:r>
              <a:rPr lang="en-US" dirty="0" err="1"/>
              <a:t>localmem</a:t>
            </a:r>
            <a:r>
              <a:rPr lang="en-US" dirty="0"/>
              <a:t>=64 </a:t>
            </a:r>
          </a:p>
        </p:txBody>
      </p:sp>
      <p:sp>
        <p:nvSpPr>
          <p:cNvPr id="9" name="TextBox 8">
            <a:extLst>
              <a:ext uri="{FF2B5EF4-FFF2-40B4-BE49-F238E27FC236}">
                <a16:creationId xmlns:a16="http://schemas.microsoft.com/office/drawing/2014/main" id="{03DC3A8D-7509-6285-71CB-415AC1BB54F3}"/>
              </a:ext>
            </a:extLst>
          </p:cNvPr>
          <p:cNvSpPr txBox="1"/>
          <p:nvPr/>
        </p:nvSpPr>
        <p:spPr>
          <a:xfrm>
            <a:off x="925285" y="4791948"/>
            <a:ext cx="8741229" cy="1754326"/>
          </a:xfrm>
          <a:prstGeom prst="rect">
            <a:avLst/>
          </a:prstGeom>
          <a:noFill/>
        </p:spPr>
        <p:txBody>
          <a:bodyPr wrap="square" rtlCol="0">
            <a:spAutoFit/>
          </a:bodyPr>
          <a:lstStyle/>
          <a:p>
            <a:r>
              <a:rPr lang="en-US" sz="1400" dirty="0">
                <a:solidFill>
                  <a:schemeClr val="accent6"/>
                </a:solidFill>
                <a:latin typeface="Menlo" panose="020B0609030804020204" pitchFamily="49" charset="0"/>
                <a:ea typeface="Menlo" panose="020B0609030804020204" pitchFamily="49" charset="0"/>
                <a:cs typeface="Menlo" panose="020B0609030804020204" pitchFamily="49" charset="0"/>
              </a:rPr>
              <a:t>--normalize=mapped</a:t>
            </a:r>
            <a:r>
              <a:rPr lang="en-US" dirty="0"/>
              <a:t> will subsample reads from higher-depth libraries until all have roughly similar numbers of reads per cell.  It isn’t frequently used in publications.  Rather, try your best to just sequence all samples to the same depth.</a:t>
            </a:r>
          </a:p>
          <a:p>
            <a:endParaRPr lang="en-US" dirty="0"/>
          </a:p>
          <a:p>
            <a:r>
              <a:rPr lang="en-US" sz="1400" dirty="0">
                <a:solidFill>
                  <a:schemeClr val="accent6"/>
                </a:solidFill>
                <a:latin typeface="Menlo" panose="020B0609030804020204" pitchFamily="49" charset="0"/>
                <a:ea typeface="Menlo" panose="020B0609030804020204" pitchFamily="49" charset="0"/>
                <a:cs typeface="Menlo" panose="020B0609030804020204" pitchFamily="49" charset="0"/>
              </a:rPr>
              <a:t>--normalize=none</a:t>
            </a:r>
            <a:r>
              <a:rPr lang="en-US" sz="18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dirty="0"/>
              <a:t>simply </a:t>
            </a:r>
            <a:r>
              <a:rPr lang="en-US" dirty="0" err="1"/>
              <a:t>concatemerizes</a:t>
            </a:r>
            <a:r>
              <a:rPr lang="en-US" dirty="0"/>
              <a:t> the two matrices together, and gives each samples a unique barcode suffix, in the order they appear in the </a:t>
            </a:r>
            <a:r>
              <a:rPr lang="en-US" sz="1400" dirty="0" err="1">
                <a:solidFill>
                  <a:schemeClr val="accent6"/>
                </a:solidFill>
                <a:latin typeface="Menlo" panose="020B0609030804020204" pitchFamily="49" charset="0"/>
                <a:ea typeface="Menlo" panose="020B0609030804020204" pitchFamily="49" charset="0"/>
                <a:cs typeface="Menlo" panose="020B0609030804020204" pitchFamily="49" charset="0"/>
              </a:rPr>
              <a:t>aggr.csv</a:t>
            </a:r>
            <a:r>
              <a:rPr lang="en-US" dirty="0"/>
              <a:t> file (-1, -2, -3, </a:t>
            </a:r>
            <a:r>
              <a:rPr lang="en-US" dirty="0" err="1"/>
              <a:t>etc</a:t>
            </a:r>
            <a:r>
              <a:rPr lang="en-US" dirty="0"/>
              <a:t>)</a:t>
            </a:r>
          </a:p>
        </p:txBody>
      </p:sp>
    </p:spTree>
    <p:extLst>
      <p:ext uri="{BB962C8B-B14F-4D97-AF65-F5344CB8AC3E}">
        <p14:creationId xmlns:p14="http://schemas.microsoft.com/office/powerpoint/2010/main" val="3291070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6857-2E9B-2EE7-6B69-1D72753FA069}"/>
              </a:ext>
            </a:extLst>
          </p:cNvPr>
          <p:cNvSpPr>
            <a:spLocks noGrp="1"/>
          </p:cNvSpPr>
          <p:nvPr>
            <p:ph type="title"/>
          </p:nvPr>
        </p:nvSpPr>
        <p:spPr/>
        <p:txBody>
          <a:bodyPr/>
          <a:lstStyle/>
          <a:p>
            <a:r>
              <a:rPr lang="en-US" dirty="0"/>
              <a:t>Matrix format: HDF5 vs MTX (MEX)</a:t>
            </a:r>
          </a:p>
        </p:txBody>
      </p:sp>
      <p:pic>
        <p:nvPicPr>
          <p:cNvPr id="5" name="Picture 4">
            <a:extLst>
              <a:ext uri="{FF2B5EF4-FFF2-40B4-BE49-F238E27FC236}">
                <a16:creationId xmlns:a16="http://schemas.microsoft.com/office/drawing/2014/main" id="{20481EC8-48D1-E01A-F94F-1B9E34546726}"/>
              </a:ext>
            </a:extLst>
          </p:cNvPr>
          <p:cNvPicPr>
            <a:picLocks noChangeAspect="1"/>
          </p:cNvPicPr>
          <p:nvPr/>
        </p:nvPicPr>
        <p:blipFill>
          <a:blip r:embed="rId2"/>
          <a:stretch>
            <a:fillRect/>
          </a:stretch>
        </p:blipFill>
        <p:spPr>
          <a:xfrm>
            <a:off x="1612256" y="3854484"/>
            <a:ext cx="2749476" cy="973417"/>
          </a:xfrm>
          <a:prstGeom prst="rect">
            <a:avLst/>
          </a:prstGeom>
        </p:spPr>
      </p:pic>
      <p:pic>
        <p:nvPicPr>
          <p:cNvPr id="6" name="Picture 5">
            <a:extLst>
              <a:ext uri="{FF2B5EF4-FFF2-40B4-BE49-F238E27FC236}">
                <a16:creationId xmlns:a16="http://schemas.microsoft.com/office/drawing/2014/main" id="{9B37CF44-EACC-3B9E-A9FC-8B246D05BC39}"/>
              </a:ext>
            </a:extLst>
          </p:cNvPr>
          <p:cNvPicPr>
            <a:picLocks noChangeAspect="1"/>
          </p:cNvPicPr>
          <p:nvPr/>
        </p:nvPicPr>
        <p:blipFill>
          <a:blip r:embed="rId3"/>
          <a:stretch>
            <a:fillRect/>
          </a:stretch>
        </p:blipFill>
        <p:spPr>
          <a:xfrm>
            <a:off x="1605523" y="2750882"/>
            <a:ext cx="1408893" cy="999033"/>
          </a:xfrm>
          <a:prstGeom prst="rect">
            <a:avLst/>
          </a:prstGeom>
        </p:spPr>
      </p:pic>
      <p:sp>
        <p:nvSpPr>
          <p:cNvPr id="8" name="TextBox 7">
            <a:extLst>
              <a:ext uri="{FF2B5EF4-FFF2-40B4-BE49-F238E27FC236}">
                <a16:creationId xmlns:a16="http://schemas.microsoft.com/office/drawing/2014/main" id="{96364D86-E62B-6ABD-EF33-9CB7D03E7230}"/>
              </a:ext>
            </a:extLst>
          </p:cNvPr>
          <p:cNvSpPr txBox="1"/>
          <p:nvPr/>
        </p:nvSpPr>
        <p:spPr>
          <a:xfrm>
            <a:off x="1612256" y="5010184"/>
            <a:ext cx="4125488" cy="1785104"/>
          </a:xfrm>
          <a:prstGeom prst="rect">
            <a:avLst/>
          </a:prstGeom>
          <a:solidFill>
            <a:schemeClr val="bg1">
              <a:lumMod val="85000"/>
            </a:schemeClr>
          </a:solidFill>
        </p:spPr>
        <p:txBody>
          <a:bodyPr wrap="square">
            <a:spAutoFit/>
          </a:bodyPr>
          <a:lstStyle/>
          <a:p>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MatrixMarket</a:t>
            </a:r>
            <a:r>
              <a:rPr lang="en-US" sz="1000" dirty="0">
                <a:latin typeface="Menlo" panose="020B0609030804020204" pitchFamily="49" charset="0"/>
                <a:ea typeface="Menlo" panose="020B0609030804020204" pitchFamily="49" charset="0"/>
                <a:cs typeface="Menlo" panose="020B0609030804020204" pitchFamily="49" charset="0"/>
              </a:rPr>
              <a:t> matrix coordinate integer general</a:t>
            </a:r>
          </a:p>
          <a:p>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metadata_json</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software_version</a:t>
            </a:r>
            <a:r>
              <a:rPr lang="en-US" sz="1000" dirty="0">
                <a:latin typeface="Menlo" panose="020B0609030804020204" pitchFamily="49" charset="0"/>
                <a:ea typeface="Menlo" panose="020B0609030804020204" pitchFamily="49" charset="0"/>
                <a:cs typeface="Menlo" panose="020B0609030804020204" pitchFamily="49" charset="0"/>
              </a:rPr>
              <a:t>": "cellranger-6.0.0", "</a:t>
            </a:r>
            <a:r>
              <a:rPr lang="en-US" sz="1000" dirty="0" err="1">
                <a:latin typeface="Menlo" panose="020B0609030804020204" pitchFamily="49" charset="0"/>
                <a:ea typeface="Menlo" panose="020B0609030804020204" pitchFamily="49" charset="0"/>
                <a:cs typeface="Menlo" panose="020B0609030804020204" pitchFamily="49" charset="0"/>
              </a:rPr>
              <a:t>format_version</a:t>
            </a:r>
            <a:r>
              <a:rPr lang="en-US" sz="1000" dirty="0">
                <a:latin typeface="Menlo" panose="020B0609030804020204" pitchFamily="49" charset="0"/>
                <a:ea typeface="Menlo" panose="020B0609030804020204" pitchFamily="49" charset="0"/>
                <a:cs typeface="Menlo" panose="020B0609030804020204" pitchFamily="49" charset="0"/>
              </a:rPr>
              <a:t>": 2}</a:t>
            </a:r>
          </a:p>
          <a:p>
            <a:r>
              <a:rPr lang="en-US" sz="1000" dirty="0">
                <a:latin typeface="Menlo" panose="020B0609030804020204" pitchFamily="49" charset="0"/>
                <a:ea typeface="Menlo" panose="020B0609030804020204" pitchFamily="49" charset="0"/>
                <a:cs typeface="Menlo" panose="020B0609030804020204" pitchFamily="49" charset="0"/>
              </a:rPr>
              <a:t>36601 4500 13943571</a:t>
            </a:r>
          </a:p>
          <a:p>
            <a:r>
              <a:rPr lang="en-US" sz="1000" dirty="0">
                <a:latin typeface="Menlo" panose="020B0609030804020204" pitchFamily="49" charset="0"/>
                <a:ea typeface="Menlo" panose="020B0609030804020204" pitchFamily="49" charset="0"/>
                <a:cs typeface="Menlo" panose="020B0609030804020204" pitchFamily="49" charset="0"/>
              </a:rPr>
              <a:t>24 1 5</a:t>
            </a:r>
          </a:p>
          <a:p>
            <a:r>
              <a:rPr lang="en-US" sz="1000" dirty="0">
                <a:latin typeface="Menlo" panose="020B0609030804020204" pitchFamily="49" charset="0"/>
                <a:ea typeface="Menlo" panose="020B0609030804020204" pitchFamily="49" charset="0"/>
                <a:cs typeface="Menlo" panose="020B0609030804020204" pitchFamily="49" charset="0"/>
              </a:rPr>
              <a:t>49 1 1</a:t>
            </a:r>
          </a:p>
          <a:p>
            <a:r>
              <a:rPr lang="en-US" sz="1000" dirty="0">
                <a:latin typeface="Menlo" panose="020B0609030804020204" pitchFamily="49" charset="0"/>
                <a:ea typeface="Menlo" panose="020B0609030804020204" pitchFamily="49" charset="0"/>
                <a:cs typeface="Menlo" panose="020B0609030804020204" pitchFamily="49" charset="0"/>
              </a:rPr>
              <a:t>54 1 1</a:t>
            </a:r>
          </a:p>
          <a:p>
            <a:r>
              <a:rPr lang="en-US" sz="1000" dirty="0">
                <a:latin typeface="Menlo" panose="020B0609030804020204" pitchFamily="49" charset="0"/>
                <a:ea typeface="Menlo" panose="020B0609030804020204" pitchFamily="49" charset="0"/>
                <a:cs typeface="Menlo" panose="020B0609030804020204" pitchFamily="49" charset="0"/>
              </a:rPr>
              <a:t>58 1 1</a:t>
            </a:r>
          </a:p>
          <a:p>
            <a:r>
              <a:rPr lang="en-US" sz="1000" dirty="0">
                <a:latin typeface="Menlo" panose="020B0609030804020204" pitchFamily="49" charset="0"/>
                <a:ea typeface="Menlo" panose="020B0609030804020204" pitchFamily="49" charset="0"/>
                <a:cs typeface="Menlo" panose="020B0609030804020204" pitchFamily="49" charset="0"/>
              </a:rPr>
              <a:t>60 1 4</a:t>
            </a:r>
          </a:p>
          <a:p>
            <a:r>
              <a:rPr lang="en-US" sz="1000" dirty="0">
                <a:latin typeface="Menlo" panose="020B0609030804020204" pitchFamily="49" charset="0"/>
                <a:ea typeface="Menlo" panose="020B0609030804020204" pitchFamily="49" charset="0"/>
                <a:cs typeface="Menlo" panose="020B0609030804020204" pitchFamily="49" charset="0"/>
              </a:rPr>
              <a:t>63 1 7</a:t>
            </a:r>
          </a:p>
          <a:p>
            <a:r>
              <a:rPr lang="en-US" sz="1000" dirty="0">
                <a:latin typeface="Menlo" panose="020B0609030804020204" pitchFamily="49" charset="0"/>
                <a:ea typeface="Menlo" panose="020B0609030804020204" pitchFamily="49" charset="0"/>
                <a:cs typeface="Menlo" panose="020B0609030804020204" pitchFamily="49" charset="0"/>
              </a:rPr>
              <a:t>72 1 2</a:t>
            </a:r>
          </a:p>
        </p:txBody>
      </p:sp>
      <p:pic>
        <p:nvPicPr>
          <p:cNvPr id="9" name="Picture 8">
            <a:extLst>
              <a:ext uri="{FF2B5EF4-FFF2-40B4-BE49-F238E27FC236}">
                <a16:creationId xmlns:a16="http://schemas.microsoft.com/office/drawing/2014/main" id="{87AA136F-F47A-ED09-CC4A-59CECBE85353}"/>
              </a:ext>
            </a:extLst>
          </p:cNvPr>
          <p:cNvPicPr>
            <a:picLocks noChangeAspect="1"/>
          </p:cNvPicPr>
          <p:nvPr/>
        </p:nvPicPr>
        <p:blipFill>
          <a:blip r:embed="rId4"/>
          <a:stretch>
            <a:fillRect/>
          </a:stretch>
        </p:blipFill>
        <p:spPr>
          <a:xfrm>
            <a:off x="8205910" y="2801416"/>
            <a:ext cx="2108129" cy="2303517"/>
          </a:xfrm>
          <a:prstGeom prst="rect">
            <a:avLst/>
          </a:prstGeom>
        </p:spPr>
      </p:pic>
      <p:sp>
        <p:nvSpPr>
          <p:cNvPr id="11" name="TextBox 10">
            <a:extLst>
              <a:ext uri="{FF2B5EF4-FFF2-40B4-BE49-F238E27FC236}">
                <a16:creationId xmlns:a16="http://schemas.microsoft.com/office/drawing/2014/main" id="{18B98FED-F7B9-9F4C-78A1-97B0F3CBD875}"/>
              </a:ext>
            </a:extLst>
          </p:cNvPr>
          <p:cNvSpPr txBox="1"/>
          <p:nvPr/>
        </p:nvSpPr>
        <p:spPr>
          <a:xfrm>
            <a:off x="298524" y="4126104"/>
            <a:ext cx="1402222" cy="369332"/>
          </a:xfrm>
          <a:prstGeom prst="rect">
            <a:avLst/>
          </a:prstGeom>
          <a:noFill/>
        </p:spPr>
        <p:txBody>
          <a:bodyPr wrap="square">
            <a:spAutoFit/>
          </a:bodyPr>
          <a:lstStyle/>
          <a:p>
            <a:r>
              <a:rPr lang="en-US" sz="1800" dirty="0" err="1"/>
              <a:t>features.tsv</a:t>
            </a:r>
            <a:endParaRPr lang="en-US" sz="1800" dirty="0"/>
          </a:p>
        </p:txBody>
      </p:sp>
      <p:sp>
        <p:nvSpPr>
          <p:cNvPr id="12" name="TextBox 11">
            <a:extLst>
              <a:ext uri="{FF2B5EF4-FFF2-40B4-BE49-F238E27FC236}">
                <a16:creationId xmlns:a16="http://schemas.microsoft.com/office/drawing/2014/main" id="{52D48F0B-AC1A-8E1B-0172-D9FF2AB7B0F5}"/>
              </a:ext>
            </a:extLst>
          </p:cNvPr>
          <p:cNvSpPr txBox="1"/>
          <p:nvPr/>
        </p:nvSpPr>
        <p:spPr>
          <a:xfrm>
            <a:off x="298524" y="5718070"/>
            <a:ext cx="1402222" cy="369332"/>
          </a:xfrm>
          <a:prstGeom prst="rect">
            <a:avLst/>
          </a:prstGeom>
          <a:noFill/>
        </p:spPr>
        <p:txBody>
          <a:bodyPr wrap="square">
            <a:spAutoFit/>
          </a:bodyPr>
          <a:lstStyle/>
          <a:p>
            <a:r>
              <a:rPr lang="en-US" sz="1800" dirty="0" err="1"/>
              <a:t>matrix.mtx</a:t>
            </a:r>
            <a:endParaRPr lang="en-US" sz="1800" dirty="0"/>
          </a:p>
        </p:txBody>
      </p:sp>
      <p:sp>
        <p:nvSpPr>
          <p:cNvPr id="13" name="TextBox 12">
            <a:extLst>
              <a:ext uri="{FF2B5EF4-FFF2-40B4-BE49-F238E27FC236}">
                <a16:creationId xmlns:a16="http://schemas.microsoft.com/office/drawing/2014/main" id="{E7BC6BA9-0F38-C181-60F2-830AA0F2916B}"/>
              </a:ext>
            </a:extLst>
          </p:cNvPr>
          <p:cNvSpPr txBox="1"/>
          <p:nvPr/>
        </p:nvSpPr>
        <p:spPr>
          <a:xfrm>
            <a:off x="298524" y="3038876"/>
            <a:ext cx="1402222" cy="369332"/>
          </a:xfrm>
          <a:prstGeom prst="rect">
            <a:avLst/>
          </a:prstGeom>
          <a:noFill/>
        </p:spPr>
        <p:txBody>
          <a:bodyPr wrap="square">
            <a:spAutoFit/>
          </a:bodyPr>
          <a:lstStyle/>
          <a:p>
            <a:r>
              <a:rPr lang="en-US" sz="1800" dirty="0" err="1"/>
              <a:t>barcodes.tsv</a:t>
            </a:r>
            <a:endParaRPr lang="en-US" sz="1800" dirty="0"/>
          </a:p>
        </p:txBody>
      </p:sp>
      <p:sp>
        <p:nvSpPr>
          <p:cNvPr id="14" name="TextBox 13">
            <a:extLst>
              <a:ext uri="{FF2B5EF4-FFF2-40B4-BE49-F238E27FC236}">
                <a16:creationId xmlns:a16="http://schemas.microsoft.com/office/drawing/2014/main" id="{B15231B3-7F4E-6961-513B-A36C4266984F}"/>
              </a:ext>
            </a:extLst>
          </p:cNvPr>
          <p:cNvSpPr txBox="1"/>
          <p:nvPr/>
        </p:nvSpPr>
        <p:spPr>
          <a:xfrm>
            <a:off x="442407" y="1568501"/>
            <a:ext cx="4125488" cy="461665"/>
          </a:xfrm>
          <a:prstGeom prst="rect">
            <a:avLst/>
          </a:prstGeom>
          <a:noFill/>
        </p:spPr>
        <p:txBody>
          <a:bodyPr wrap="none" rtlCol="0">
            <a:spAutoFit/>
          </a:bodyPr>
          <a:lstStyle/>
          <a:p>
            <a:r>
              <a:rPr lang="en-US" sz="2400" dirty="0">
                <a:solidFill>
                  <a:schemeClr val="accent6"/>
                </a:solidFill>
              </a:rPr>
              <a:t>Market Exchange (MEX) Format</a:t>
            </a:r>
          </a:p>
        </p:txBody>
      </p:sp>
      <p:sp>
        <p:nvSpPr>
          <p:cNvPr id="15" name="TextBox 14">
            <a:extLst>
              <a:ext uri="{FF2B5EF4-FFF2-40B4-BE49-F238E27FC236}">
                <a16:creationId xmlns:a16="http://schemas.microsoft.com/office/drawing/2014/main" id="{1DCC96DA-E47F-D4D8-4776-7A12B7391A5A}"/>
              </a:ext>
            </a:extLst>
          </p:cNvPr>
          <p:cNvSpPr txBox="1"/>
          <p:nvPr/>
        </p:nvSpPr>
        <p:spPr>
          <a:xfrm>
            <a:off x="7116097" y="1568501"/>
            <a:ext cx="4434355" cy="461665"/>
          </a:xfrm>
          <a:prstGeom prst="rect">
            <a:avLst/>
          </a:prstGeom>
          <a:noFill/>
        </p:spPr>
        <p:txBody>
          <a:bodyPr wrap="none" rtlCol="0">
            <a:spAutoFit/>
          </a:bodyPr>
          <a:lstStyle/>
          <a:p>
            <a:r>
              <a:rPr lang="en-US" sz="2400" dirty="0">
                <a:solidFill>
                  <a:schemeClr val="accent6"/>
                </a:solidFill>
              </a:rPr>
              <a:t>Hierarchical Data Format 5 (HDF5)</a:t>
            </a:r>
          </a:p>
        </p:txBody>
      </p:sp>
      <p:sp>
        <p:nvSpPr>
          <p:cNvPr id="16" name="TextBox 15">
            <a:extLst>
              <a:ext uri="{FF2B5EF4-FFF2-40B4-BE49-F238E27FC236}">
                <a16:creationId xmlns:a16="http://schemas.microsoft.com/office/drawing/2014/main" id="{A756B417-111B-7E29-41E5-0261BBFA0FFE}"/>
              </a:ext>
            </a:extLst>
          </p:cNvPr>
          <p:cNvSpPr txBox="1"/>
          <p:nvPr/>
        </p:nvSpPr>
        <p:spPr>
          <a:xfrm>
            <a:off x="999635" y="2056623"/>
            <a:ext cx="3220818"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accent6"/>
                </a:solidFill>
              </a:rPr>
              <a:t>Simple, deprecation-resistant</a:t>
            </a:r>
          </a:p>
          <a:p>
            <a:pPr marL="285750" indent="-285750">
              <a:buFont typeface="Arial" panose="020B0604020202020204" pitchFamily="34" charset="0"/>
              <a:buChar char="•"/>
            </a:pPr>
            <a:r>
              <a:rPr lang="en-US" dirty="0">
                <a:solidFill>
                  <a:srgbClr val="FF0000"/>
                </a:solidFill>
              </a:rPr>
              <a:t>Slow, lazy about metadata</a:t>
            </a:r>
          </a:p>
        </p:txBody>
      </p:sp>
      <p:sp>
        <p:nvSpPr>
          <p:cNvPr id="17" name="TextBox 16">
            <a:extLst>
              <a:ext uri="{FF2B5EF4-FFF2-40B4-BE49-F238E27FC236}">
                <a16:creationId xmlns:a16="http://schemas.microsoft.com/office/drawing/2014/main" id="{E04A3068-AFEE-B7A4-9F62-F00FCD1611A8}"/>
              </a:ext>
            </a:extLst>
          </p:cNvPr>
          <p:cNvSpPr txBox="1"/>
          <p:nvPr/>
        </p:nvSpPr>
        <p:spPr>
          <a:xfrm>
            <a:off x="7023614" y="2030166"/>
            <a:ext cx="4968091"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accent6"/>
                </a:solidFill>
              </a:rPr>
              <a:t>Fast, stashes arbitrary data/metadata</a:t>
            </a:r>
          </a:p>
          <a:p>
            <a:pPr marL="285750" indent="-285750">
              <a:buFont typeface="Arial" panose="020B0604020202020204" pitchFamily="34" charset="0"/>
              <a:buChar char="•"/>
            </a:pPr>
            <a:r>
              <a:rPr lang="en-US" dirty="0">
                <a:solidFill>
                  <a:srgbClr val="FF0000"/>
                </a:solidFill>
              </a:rPr>
              <a:t>Require software to open – vulnerable to bit rot</a:t>
            </a:r>
          </a:p>
        </p:txBody>
      </p:sp>
      <p:pic>
        <p:nvPicPr>
          <p:cNvPr id="18" name="Picture 17">
            <a:extLst>
              <a:ext uri="{FF2B5EF4-FFF2-40B4-BE49-F238E27FC236}">
                <a16:creationId xmlns:a16="http://schemas.microsoft.com/office/drawing/2014/main" id="{1D9129A8-8C3D-E73B-DC68-A7AD90AF2A79}"/>
              </a:ext>
            </a:extLst>
          </p:cNvPr>
          <p:cNvPicPr>
            <a:picLocks noChangeAspect="1"/>
          </p:cNvPicPr>
          <p:nvPr/>
        </p:nvPicPr>
        <p:blipFill rotWithShape="1">
          <a:blip r:embed="rId5"/>
          <a:srcRect r="83144"/>
          <a:stretch/>
        </p:blipFill>
        <p:spPr>
          <a:xfrm>
            <a:off x="8081411" y="5248804"/>
            <a:ext cx="1310148" cy="1214759"/>
          </a:xfrm>
          <a:prstGeom prst="rect">
            <a:avLst/>
          </a:prstGeom>
        </p:spPr>
      </p:pic>
      <p:pic>
        <p:nvPicPr>
          <p:cNvPr id="19" name="Picture 18">
            <a:extLst>
              <a:ext uri="{FF2B5EF4-FFF2-40B4-BE49-F238E27FC236}">
                <a16:creationId xmlns:a16="http://schemas.microsoft.com/office/drawing/2014/main" id="{4D863C23-CEF7-53B5-625D-456454816BCE}"/>
              </a:ext>
            </a:extLst>
          </p:cNvPr>
          <p:cNvPicPr>
            <a:picLocks noChangeAspect="1"/>
          </p:cNvPicPr>
          <p:nvPr/>
        </p:nvPicPr>
        <p:blipFill rotWithShape="1">
          <a:blip r:embed="rId5"/>
          <a:srcRect l="86433"/>
          <a:stretch/>
        </p:blipFill>
        <p:spPr>
          <a:xfrm>
            <a:off x="9371895" y="5252415"/>
            <a:ext cx="1054510" cy="1214759"/>
          </a:xfrm>
          <a:prstGeom prst="rect">
            <a:avLst/>
          </a:prstGeom>
        </p:spPr>
      </p:pic>
      <p:sp>
        <p:nvSpPr>
          <p:cNvPr id="20" name="TextBox 19">
            <a:extLst>
              <a:ext uri="{FF2B5EF4-FFF2-40B4-BE49-F238E27FC236}">
                <a16:creationId xmlns:a16="http://schemas.microsoft.com/office/drawing/2014/main" id="{78397665-D445-7ABD-6BFD-F53EF7DBBD73}"/>
              </a:ext>
            </a:extLst>
          </p:cNvPr>
          <p:cNvSpPr txBox="1"/>
          <p:nvPr/>
        </p:nvSpPr>
        <p:spPr>
          <a:xfrm>
            <a:off x="10426405" y="5718070"/>
            <a:ext cx="1171154" cy="369332"/>
          </a:xfrm>
          <a:prstGeom prst="rect">
            <a:avLst/>
          </a:prstGeom>
          <a:noFill/>
        </p:spPr>
        <p:txBody>
          <a:bodyPr wrap="none" rtlCol="0">
            <a:spAutoFit/>
          </a:bodyPr>
          <a:lstStyle/>
          <a:p>
            <a:r>
              <a:rPr lang="en-US" dirty="0"/>
              <a:t>Metadata!</a:t>
            </a:r>
          </a:p>
        </p:txBody>
      </p:sp>
      <p:sp>
        <p:nvSpPr>
          <p:cNvPr id="21" name="TextBox 20">
            <a:extLst>
              <a:ext uri="{FF2B5EF4-FFF2-40B4-BE49-F238E27FC236}">
                <a16:creationId xmlns:a16="http://schemas.microsoft.com/office/drawing/2014/main" id="{59617535-59D0-4630-EF15-609DFE25513F}"/>
              </a:ext>
            </a:extLst>
          </p:cNvPr>
          <p:cNvSpPr txBox="1"/>
          <p:nvPr/>
        </p:nvSpPr>
        <p:spPr>
          <a:xfrm>
            <a:off x="5412132" y="3479773"/>
            <a:ext cx="1789469" cy="646331"/>
          </a:xfrm>
          <a:prstGeom prst="rect">
            <a:avLst/>
          </a:prstGeom>
          <a:solidFill>
            <a:schemeClr val="accent6"/>
          </a:solidFill>
        </p:spPr>
        <p:txBody>
          <a:bodyPr wrap="square" rtlCol="0">
            <a:spAutoFit/>
          </a:bodyPr>
          <a:lstStyle/>
          <a:p>
            <a:pPr algn="ctr"/>
            <a:r>
              <a:rPr lang="en-US" dirty="0">
                <a:solidFill>
                  <a:schemeClr val="bg1"/>
                </a:solidFill>
              </a:rPr>
              <a:t>Both store data in SPARSE format</a:t>
            </a:r>
          </a:p>
        </p:txBody>
      </p:sp>
    </p:spTree>
    <p:extLst>
      <p:ext uri="{BB962C8B-B14F-4D97-AF65-F5344CB8AC3E}">
        <p14:creationId xmlns:p14="http://schemas.microsoft.com/office/powerpoint/2010/main" val="2422154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0B3B-7ADC-394A-4E34-63D5F8B7CE74}"/>
              </a:ext>
            </a:extLst>
          </p:cNvPr>
          <p:cNvSpPr>
            <a:spLocks noGrp="1"/>
          </p:cNvSpPr>
          <p:nvPr>
            <p:ph type="title"/>
          </p:nvPr>
        </p:nvSpPr>
        <p:spPr/>
        <p:txBody>
          <a:bodyPr/>
          <a:lstStyle/>
          <a:p>
            <a:r>
              <a:rPr lang="en-US" dirty="0"/>
              <a:t>Sparse vs Dense Matrices</a:t>
            </a:r>
          </a:p>
        </p:txBody>
      </p:sp>
      <p:sp>
        <p:nvSpPr>
          <p:cNvPr id="5" name="TextBox 4">
            <a:extLst>
              <a:ext uri="{FF2B5EF4-FFF2-40B4-BE49-F238E27FC236}">
                <a16:creationId xmlns:a16="http://schemas.microsoft.com/office/drawing/2014/main" id="{884BF758-E16B-ECBB-7BBA-E5311AE80078}"/>
              </a:ext>
            </a:extLst>
          </p:cNvPr>
          <p:cNvSpPr txBox="1"/>
          <p:nvPr/>
        </p:nvSpPr>
        <p:spPr>
          <a:xfrm>
            <a:off x="658761" y="5992297"/>
            <a:ext cx="6096000" cy="369332"/>
          </a:xfrm>
          <a:prstGeom prst="rect">
            <a:avLst/>
          </a:prstGeom>
          <a:noFill/>
        </p:spPr>
        <p:txBody>
          <a:bodyPr wrap="square">
            <a:spAutoFit/>
          </a:bodyPr>
          <a:lstStyle/>
          <a:p>
            <a:r>
              <a:rPr lang="en-US" dirty="0">
                <a:hlinkClick r:id="rId2"/>
              </a:rPr>
              <a:t>https://matteding.github.io/2019/04/25/sparse-matrices/</a:t>
            </a:r>
            <a:endParaRPr lang="en-US" dirty="0"/>
          </a:p>
        </p:txBody>
      </p:sp>
      <p:pic>
        <p:nvPicPr>
          <p:cNvPr id="6" name="Picture 5">
            <a:extLst>
              <a:ext uri="{FF2B5EF4-FFF2-40B4-BE49-F238E27FC236}">
                <a16:creationId xmlns:a16="http://schemas.microsoft.com/office/drawing/2014/main" id="{B9FF31D9-13A9-61BB-C574-97496726688B}"/>
              </a:ext>
            </a:extLst>
          </p:cNvPr>
          <p:cNvPicPr>
            <a:picLocks noChangeAspect="1"/>
          </p:cNvPicPr>
          <p:nvPr/>
        </p:nvPicPr>
        <p:blipFill rotWithShape="1">
          <a:blip r:embed="rId3"/>
          <a:srcRect l="50456"/>
          <a:stretch/>
        </p:blipFill>
        <p:spPr>
          <a:xfrm>
            <a:off x="1028290" y="1744737"/>
            <a:ext cx="2059037" cy="1907391"/>
          </a:xfrm>
          <a:prstGeom prst="rect">
            <a:avLst/>
          </a:prstGeom>
        </p:spPr>
      </p:pic>
      <p:pic>
        <p:nvPicPr>
          <p:cNvPr id="7" name="Picture 6">
            <a:extLst>
              <a:ext uri="{FF2B5EF4-FFF2-40B4-BE49-F238E27FC236}">
                <a16:creationId xmlns:a16="http://schemas.microsoft.com/office/drawing/2014/main" id="{DF5814F4-CF40-4E8F-5050-01BAC9DA2612}"/>
              </a:ext>
            </a:extLst>
          </p:cNvPr>
          <p:cNvPicPr>
            <a:picLocks noChangeAspect="1"/>
          </p:cNvPicPr>
          <p:nvPr/>
        </p:nvPicPr>
        <p:blipFill rotWithShape="1">
          <a:blip r:embed="rId3"/>
          <a:srcRect r="50456"/>
          <a:stretch/>
        </p:blipFill>
        <p:spPr>
          <a:xfrm>
            <a:off x="1028291" y="3706177"/>
            <a:ext cx="2059037" cy="1907391"/>
          </a:xfrm>
          <a:prstGeom prst="rect">
            <a:avLst/>
          </a:prstGeom>
        </p:spPr>
      </p:pic>
      <p:sp>
        <p:nvSpPr>
          <p:cNvPr id="8" name="TextBox 7">
            <a:extLst>
              <a:ext uri="{FF2B5EF4-FFF2-40B4-BE49-F238E27FC236}">
                <a16:creationId xmlns:a16="http://schemas.microsoft.com/office/drawing/2014/main" id="{AB7EE779-ECB8-6824-E3E9-F4755E799AD7}"/>
              </a:ext>
            </a:extLst>
          </p:cNvPr>
          <p:cNvSpPr txBox="1"/>
          <p:nvPr/>
        </p:nvSpPr>
        <p:spPr>
          <a:xfrm>
            <a:off x="7366379" y="1506022"/>
            <a:ext cx="4628976" cy="1477328"/>
          </a:xfrm>
          <a:prstGeom prst="rect">
            <a:avLst/>
          </a:prstGeom>
          <a:noFill/>
        </p:spPr>
        <p:txBody>
          <a:bodyPr wrap="square" rtlCol="0">
            <a:spAutoFit/>
          </a:bodyPr>
          <a:lstStyle/>
          <a:p>
            <a:r>
              <a:rPr lang="en-US" dirty="0"/>
              <a:t>Different ways to encode sparse matrices</a:t>
            </a:r>
          </a:p>
          <a:p>
            <a:r>
              <a:rPr lang="en-US" dirty="0"/>
              <a:t>Use packages like </a:t>
            </a:r>
            <a:r>
              <a:rPr lang="en-US" sz="1400" dirty="0" err="1">
                <a:solidFill>
                  <a:schemeClr val="accent6"/>
                </a:solidFill>
                <a:latin typeface="Menlo" panose="020B0609030804020204" pitchFamily="49" charset="0"/>
                <a:ea typeface="Menlo" panose="020B0609030804020204" pitchFamily="49" charset="0"/>
                <a:cs typeface="Menlo" panose="020B0609030804020204" pitchFamily="49" charset="0"/>
              </a:rPr>
              <a:t>scipy.sparse</a:t>
            </a:r>
            <a:r>
              <a:rPr lang="en-US" sz="1400" dirty="0">
                <a:solidFill>
                  <a:schemeClr val="accent6"/>
                </a:solidFill>
                <a:latin typeface="Menlo" panose="020B0609030804020204" pitchFamily="49" charset="0"/>
                <a:ea typeface="Menlo" panose="020B0609030804020204" pitchFamily="49" charset="0"/>
                <a:cs typeface="Menlo" panose="020B0609030804020204" pitchFamily="49" charset="0"/>
              </a:rPr>
              <a:t> </a:t>
            </a:r>
          </a:p>
          <a:p>
            <a:endParaRPr lang="en-US" dirty="0"/>
          </a:p>
          <a:p>
            <a:r>
              <a:rPr lang="en-US" dirty="0"/>
              <a:t>Each encoding is optimized for different types of computations, memory usage, I/O, </a:t>
            </a:r>
            <a:r>
              <a:rPr lang="en-US" dirty="0" err="1"/>
              <a:t>etc</a:t>
            </a:r>
            <a:endParaRPr lang="en-US" dirty="0"/>
          </a:p>
        </p:txBody>
      </p:sp>
      <p:pic>
        <p:nvPicPr>
          <p:cNvPr id="9" name="Picture 8">
            <a:extLst>
              <a:ext uri="{FF2B5EF4-FFF2-40B4-BE49-F238E27FC236}">
                <a16:creationId xmlns:a16="http://schemas.microsoft.com/office/drawing/2014/main" id="{463528EE-B3C8-F2F8-F91D-E5748BDE2F21}"/>
              </a:ext>
            </a:extLst>
          </p:cNvPr>
          <p:cNvPicPr>
            <a:picLocks noChangeAspect="1"/>
          </p:cNvPicPr>
          <p:nvPr/>
        </p:nvPicPr>
        <p:blipFill>
          <a:blip r:embed="rId4"/>
          <a:stretch>
            <a:fillRect/>
          </a:stretch>
        </p:blipFill>
        <p:spPr>
          <a:xfrm>
            <a:off x="3544688" y="1528698"/>
            <a:ext cx="3458909" cy="1900302"/>
          </a:xfrm>
          <a:prstGeom prst="rect">
            <a:avLst/>
          </a:prstGeom>
        </p:spPr>
      </p:pic>
      <p:pic>
        <p:nvPicPr>
          <p:cNvPr id="10" name="Picture 9">
            <a:extLst>
              <a:ext uri="{FF2B5EF4-FFF2-40B4-BE49-F238E27FC236}">
                <a16:creationId xmlns:a16="http://schemas.microsoft.com/office/drawing/2014/main" id="{F24261C4-FBBB-2BE7-6F19-9C8EC5D3D840}"/>
              </a:ext>
            </a:extLst>
          </p:cNvPr>
          <p:cNvPicPr>
            <a:picLocks noChangeAspect="1"/>
          </p:cNvPicPr>
          <p:nvPr/>
        </p:nvPicPr>
        <p:blipFill>
          <a:blip r:embed="rId5"/>
          <a:stretch>
            <a:fillRect/>
          </a:stretch>
        </p:blipFill>
        <p:spPr>
          <a:xfrm>
            <a:off x="3544688" y="3503454"/>
            <a:ext cx="3518855" cy="2110114"/>
          </a:xfrm>
          <a:prstGeom prst="rect">
            <a:avLst/>
          </a:prstGeom>
        </p:spPr>
      </p:pic>
      <p:pic>
        <p:nvPicPr>
          <p:cNvPr id="11" name="Picture 10">
            <a:extLst>
              <a:ext uri="{FF2B5EF4-FFF2-40B4-BE49-F238E27FC236}">
                <a16:creationId xmlns:a16="http://schemas.microsoft.com/office/drawing/2014/main" id="{0524AD5E-2DD5-195B-AE73-ECFE25C03146}"/>
              </a:ext>
            </a:extLst>
          </p:cNvPr>
          <p:cNvPicPr>
            <a:picLocks noChangeAspect="1"/>
          </p:cNvPicPr>
          <p:nvPr/>
        </p:nvPicPr>
        <p:blipFill>
          <a:blip r:embed="rId6"/>
          <a:stretch>
            <a:fillRect/>
          </a:stretch>
        </p:blipFill>
        <p:spPr>
          <a:xfrm>
            <a:off x="7235998" y="3503454"/>
            <a:ext cx="3737347" cy="2110113"/>
          </a:xfrm>
          <a:prstGeom prst="rect">
            <a:avLst/>
          </a:prstGeom>
        </p:spPr>
      </p:pic>
    </p:spTree>
    <p:extLst>
      <p:ext uri="{BB962C8B-B14F-4D97-AF65-F5344CB8AC3E}">
        <p14:creationId xmlns:p14="http://schemas.microsoft.com/office/powerpoint/2010/main" val="193866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6FE4DABD-0476-2194-A208-F3A4FA2D3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370" y="216054"/>
            <a:ext cx="9368144" cy="62154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3B076EB-D266-949C-694A-D8EC7FAB0B17}"/>
              </a:ext>
            </a:extLst>
          </p:cNvPr>
          <p:cNvSpPr txBox="1"/>
          <p:nvPr/>
        </p:nvSpPr>
        <p:spPr>
          <a:xfrm>
            <a:off x="935422" y="627041"/>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Calculate QC metrics</a:t>
            </a:r>
          </a:p>
        </p:txBody>
      </p:sp>
      <p:sp>
        <p:nvSpPr>
          <p:cNvPr id="23" name="TextBox 22">
            <a:extLst>
              <a:ext uri="{FF2B5EF4-FFF2-40B4-BE49-F238E27FC236}">
                <a16:creationId xmlns:a16="http://schemas.microsoft.com/office/drawing/2014/main" id="{94F99C99-3954-3320-8505-F1B449676BB3}"/>
              </a:ext>
            </a:extLst>
          </p:cNvPr>
          <p:cNvSpPr txBox="1"/>
          <p:nvPr/>
        </p:nvSpPr>
        <p:spPr>
          <a:xfrm>
            <a:off x="935422" y="1590031"/>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Filter cells (dead, doublets, outliers)</a:t>
            </a:r>
          </a:p>
        </p:txBody>
      </p:sp>
      <p:sp>
        <p:nvSpPr>
          <p:cNvPr id="24" name="TextBox 23">
            <a:extLst>
              <a:ext uri="{FF2B5EF4-FFF2-40B4-BE49-F238E27FC236}">
                <a16:creationId xmlns:a16="http://schemas.microsoft.com/office/drawing/2014/main" id="{A5FF08C4-BF87-FCC1-18D9-9ACD06BD1F11}"/>
              </a:ext>
            </a:extLst>
          </p:cNvPr>
          <p:cNvSpPr txBox="1"/>
          <p:nvPr/>
        </p:nvSpPr>
        <p:spPr>
          <a:xfrm>
            <a:off x="935422" y="1108536"/>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Predict doublets </a:t>
            </a:r>
          </a:p>
        </p:txBody>
      </p:sp>
      <p:sp>
        <p:nvSpPr>
          <p:cNvPr id="25" name="TextBox 24">
            <a:extLst>
              <a:ext uri="{FF2B5EF4-FFF2-40B4-BE49-F238E27FC236}">
                <a16:creationId xmlns:a16="http://schemas.microsoft.com/office/drawing/2014/main" id="{F5970AF9-917A-AACC-D06C-F7BC0983A9DA}"/>
              </a:ext>
            </a:extLst>
          </p:cNvPr>
          <p:cNvSpPr txBox="1"/>
          <p:nvPr/>
        </p:nvSpPr>
        <p:spPr>
          <a:xfrm>
            <a:off x="935422" y="2071526"/>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Normalize &amp; transform (</a:t>
            </a:r>
            <a:r>
              <a:rPr lang="en-US" dirty="0" err="1">
                <a:solidFill>
                  <a:schemeClr val="bg1"/>
                </a:solidFill>
                <a:latin typeface="Chalkboard" panose="03050602040202020205" pitchFamily="66" charset="77"/>
              </a:rPr>
              <a:t>ie</a:t>
            </a:r>
            <a:r>
              <a:rPr lang="en-US" dirty="0">
                <a:solidFill>
                  <a:schemeClr val="bg1"/>
                </a:solidFill>
                <a:latin typeface="Chalkboard" panose="03050602040202020205" pitchFamily="66" charset="77"/>
              </a:rPr>
              <a:t>. log)</a:t>
            </a:r>
          </a:p>
        </p:txBody>
      </p:sp>
      <p:sp>
        <p:nvSpPr>
          <p:cNvPr id="26" name="TextBox 25">
            <a:extLst>
              <a:ext uri="{FF2B5EF4-FFF2-40B4-BE49-F238E27FC236}">
                <a16:creationId xmlns:a16="http://schemas.microsoft.com/office/drawing/2014/main" id="{81DC3C3B-D3AC-0EC1-253B-ED9C0D8539AC}"/>
              </a:ext>
            </a:extLst>
          </p:cNvPr>
          <p:cNvSpPr txBox="1"/>
          <p:nvPr/>
        </p:nvSpPr>
        <p:spPr>
          <a:xfrm>
            <a:off x="1277453" y="3034516"/>
            <a:ext cx="4154217" cy="369332"/>
          </a:xfrm>
          <a:prstGeom prst="rect">
            <a:avLst/>
          </a:prstGeom>
          <a:noFill/>
          <a:ln>
            <a:noFill/>
            <a:prstDash val="dash"/>
          </a:ln>
        </p:spPr>
        <p:txBody>
          <a:bodyPr wrap="square" rtlCol="0">
            <a:spAutoFit/>
          </a:bodyPr>
          <a:lstStyle/>
          <a:p>
            <a:pPr algn="r"/>
            <a:r>
              <a:rPr lang="en-US" dirty="0">
                <a:solidFill>
                  <a:schemeClr val="bg1"/>
                </a:solidFill>
                <a:latin typeface="Chalkboard" panose="03050602040202020205" pitchFamily="66" charset="77"/>
              </a:rPr>
              <a:t>Regress </a:t>
            </a:r>
            <a:r>
              <a:rPr lang="en-US" dirty="0" err="1">
                <a:solidFill>
                  <a:schemeClr val="bg1"/>
                </a:solidFill>
                <a:latin typeface="Chalkboard" panose="03050602040202020205" pitchFamily="66" charset="77"/>
              </a:rPr>
              <a:t>unwated</a:t>
            </a:r>
            <a:r>
              <a:rPr lang="en-US" dirty="0">
                <a:solidFill>
                  <a:schemeClr val="bg1"/>
                </a:solidFill>
                <a:latin typeface="Chalkboard" panose="03050602040202020205" pitchFamily="66" charset="77"/>
              </a:rPr>
              <a:t> variation</a:t>
            </a:r>
          </a:p>
        </p:txBody>
      </p:sp>
      <p:sp>
        <p:nvSpPr>
          <p:cNvPr id="28" name="TextBox 27">
            <a:extLst>
              <a:ext uri="{FF2B5EF4-FFF2-40B4-BE49-F238E27FC236}">
                <a16:creationId xmlns:a16="http://schemas.microsoft.com/office/drawing/2014/main" id="{1DA7F218-462E-A5FE-A385-B34F0258EA1F}"/>
              </a:ext>
            </a:extLst>
          </p:cNvPr>
          <p:cNvSpPr txBox="1"/>
          <p:nvPr/>
        </p:nvSpPr>
        <p:spPr>
          <a:xfrm>
            <a:off x="935422" y="5441991"/>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Differential Expression</a:t>
            </a:r>
          </a:p>
        </p:txBody>
      </p:sp>
      <p:sp>
        <p:nvSpPr>
          <p:cNvPr id="29" name="TextBox 28">
            <a:extLst>
              <a:ext uri="{FF2B5EF4-FFF2-40B4-BE49-F238E27FC236}">
                <a16:creationId xmlns:a16="http://schemas.microsoft.com/office/drawing/2014/main" id="{7DEF2BFE-F669-F7FE-3463-4627260C53B4}"/>
              </a:ext>
            </a:extLst>
          </p:cNvPr>
          <p:cNvSpPr txBox="1"/>
          <p:nvPr/>
        </p:nvSpPr>
        <p:spPr>
          <a:xfrm>
            <a:off x="2218620" y="3516011"/>
            <a:ext cx="3213050"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PCA (Linear Dim. </a:t>
            </a:r>
            <a:r>
              <a:rPr lang="en-US" dirty="0" err="1">
                <a:solidFill>
                  <a:schemeClr val="bg1"/>
                </a:solidFill>
                <a:latin typeface="Chalkboard" panose="03050602040202020205" pitchFamily="66" charset="77"/>
              </a:rPr>
              <a:t>Reduc</a:t>
            </a:r>
            <a:r>
              <a:rPr lang="en-US" dirty="0">
                <a:solidFill>
                  <a:schemeClr val="bg1"/>
                </a:solidFill>
                <a:latin typeface="Chalkboard" panose="03050602040202020205" pitchFamily="66" charset="77"/>
              </a:rPr>
              <a:t>)</a:t>
            </a:r>
          </a:p>
        </p:txBody>
      </p:sp>
      <p:sp>
        <p:nvSpPr>
          <p:cNvPr id="30" name="TextBox 29">
            <a:extLst>
              <a:ext uri="{FF2B5EF4-FFF2-40B4-BE49-F238E27FC236}">
                <a16:creationId xmlns:a16="http://schemas.microsoft.com/office/drawing/2014/main" id="{A1953011-8A78-56CE-3C09-FD278BABAAEF}"/>
              </a:ext>
            </a:extLst>
          </p:cNvPr>
          <p:cNvSpPr txBox="1"/>
          <p:nvPr/>
        </p:nvSpPr>
        <p:spPr>
          <a:xfrm>
            <a:off x="2218618" y="2553021"/>
            <a:ext cx="3213052"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Feature selection (</a:t>
            </a:r>
            <a:r>
              <a:rPr lang="en-US" dirty="0" err="1">
                <a:solidFill>
                  <a:schemeClr val="bg1"/>
                </a:solidFill>
                <a:latin typeface="Chalkboard" panose="03050602040202020205" pitchFamily="66" charset="77"/>
              </a:rPr>
              <a:t>eg.</a:t>
            </a:r>
            <a:r>
              <a:rPr lang="en-US" dirty="0">
                <a:solidFill>
                  <a:schemeClr val="bg1"/>
                </a:solidFill>
                <a:latin typeface="Chalkboard" panose="03050602040202020205" pitchFamily="66" charset="77"/>
              </a:rPr>
              <a:t> HVG)</a:t>
            </a:r>
          </a:p>
        </p:txBody>
      </p:sp>
      <p:sp>
        <p:nvSpPr>
          <p:cNvPr id="31" name="TextBox 30">
            <a:extLst>
              <a:ext uri="{FF2B5EF4-FFF2-40B4-BE49-F238E27FC236}">
                <a16:creationId xmlns:a16="http://schemas.microsoft.com/office/drawing/2014/main" id="{BB062DDE-D67A-5FBE-C926-4791150898DB}"/>
              </a:ext>
            </a:extLst>
          </p:cNvPr>
          <p:cNvSpPr txBox="1"/>
          <p:nvPr/>
        </p:nvSpPr>
        <p:spPr>
          <a:xfrm>
            <a:off x="2218620" y="3997506"/>
            <a:ext cx="3213050"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Neighbor Graph</a:t>
            </a:r>
          </a:p>
        </p:txBody>
      </p:sp>
      <p:sp>
        <p:nvSpPr>
          <p:cNvPr id="32" name="TextBox 31">
            <a:extLst>
              <a:ext uri="{FF2B5EF4-FFF2-40B4-BE49-F238E27FC236}">
                <a16:creationId xmlns:a16="http://schemas.microsoft.com/office/drawing/2014/main" id="{30AE635F-27B0-39D3-B6AA-1664BA6304EF}"/>
              </a:ext>
            </a:extLst>
          </p:cNvPr>
          <p:cNvSpPr txBox="1"/>
          <p:nvPr/>
        </p:nvSpPr>
        <p:spPr>
          <a:xfrm>
            <a:off x="3298069" y="4960496"/>
            <a:ext cx="2133601" cy="369332"/>
          </a:xfrm>
          <a:prstGeom prst="rect">
            <a:avLst/>
          </a:prstGeom>
          <a:noFill/>
          <a:ln>
            <a:noFill/>
          </a:ln>
        </p:spPr>
        <p:txBody>
          <a:bodyPr wrap="square" rtlCol="0">
            <a:spAutoFit/>
          </a:bodyPr>
          <a:lstStyle/>
          <a:p>
            <a:pPr algn="r"/>
            <a:r>
              <a:rPr lang="en-US" dirty="0" err="1">
                <a:solidFill>
                  <a:schemeClr val="bg1"/>
                </a:solidFill>
                <a:latin typeface="Chalkboard" panose="03050602040202020205" pitchFamily="66" charset="77"/>
              </a:rPr>
              <a:t>tSNE</a:t>
            </a:r>
            <a:r>
              <a:rPr lang="en-US" dirty="0">
                <a:solidFill>
                  <a:schemeClr val="bg1"/>
                </a:solidFill>
                <a:latin typeface="Chalkboard" panose="03050602040202020205" pitchFamily="66" charset="77"/>
              </a:rPr>
              <a:t> / UMAP</a:t>
            </a:r>
          </a:p>
        </p:txBody>
      </p:sp>
      <p:sp>
        <p:nvSpPr>
          <p:cNvPr id="33" name="TextBox 32">
            <a:extLst>
              <a:ext uri="{FF2B5EF4-FFF2-40B4-BE49-F238E27FC236}">
                <a16:creationId xmlns:a16="http://schemas.microsoft.com/office/drawing/2014/main" id="{7841A592-9FEA-9A03-B6A4-38994C4D1B9B}"/>
              </a:ext>
            </a:extLst>
          </p:cNvPr>
          <p:cNvSpPr txBox="1"/>
          <p:nvPr/>
        </p:nvSpPr>
        <p:spPr>
          <a:xfrm>
            <a:off x="3062711" y="4479001"/>
            <a:ext cx="2368959"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Clustering (Leiden)</a:t>
            </a:r>
          </a:p>
        </p:txBody>
      </p:sp>
      <p:sp>
        <p:nvSpPr>
          <p:cNvPr id="2" name="TextBox 1">
            <a:extLst>
              <a:ext uri="{FF2B5EF4-FFF2-40B4-BE49-F238E27FC236}">
                <a16:creationId xmlns:a16="http://schemas.microsoft.com/office/drawing/2014/main" id="{62EED254-5C53-4105-1A20-D9D6794081E6}"/>
              </a:ext>
            </a:extLst>
          </p:cNvPr>
          <p:cNvSpPr txBox="1"/>
          <p:nvPr/>
        </p:nvSpPr>
        <p:spPr>
          <a:xfrm>
            <a:off x="5501029" y="567562"/>
            <a:ext cx="594971"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3" name="TextBox 2">
            <a:extLst>
              <a:ext uri="{FF2B5EF4-FFF2-40B4-BE49-F238E27FC236}">
                <a16:creationId xmlns:a16="http://schemas.microsoft.com/office/drawing/2014/main" id="{FC9728EF-86E0-490E-496B-A76D37D3E6D6}"/>
              </a:ext>
            </a:extLst>
          </p:cNvPr>
          <p:cNvSpPr txBox="1"/>
          <p:nvPr/>
        </p:nvSpPr>
        <p:spPr>
          <a:xfrm>
            <a:off x="5501029" y="1047721"/>
            <a:ext cx="364202" cy="523220"/>
          </a:xfrm>
          <a:prstGeom prst="rect">
            <a:avLst/>
          </a:prstGeom>
          <a:noFill/>
        </p:spPr>
        <p:txBody>
          <a:bodyPr wrap="none" rtlCol="0">
            <a:spAutoFit/>
          </a:bodyPr>
          <a:lstStyle/>
          <a:p>
            <a:r>
              <a:rPr lang="en-US" sz="2800" dirty="0">
                <a:solidFill>
                  <a:srgbClr val="F5ACB6"/>
                </a:solidFill>
                <a:latin typeface="Chalkboard" panose="03050602040202020205" pitchFamily="66" charset="77"/>
              </a:rPr>
              <a:t>F</a:t>
            </a:r>
          </a:p>
        </p:txBody>
      </p:sp>
      <p:sp>
        <p:nvSpPr>
          <p:cNvPr id="4" name="TextBox 3">
            <a:extLst>
              <a:ext uri="{FF2B5EF4-FFF2-40B4-BE49-F238E27FC236}">
                <a16:creationId xmlns:a16="http://schemas.microsoft.com/office/drawing/2014/main" id="{F1D89E37-AE54-B298-2A36-8C677E32AC61}"/>
              </a:ext>
            </a:extLst>
          </p:cNvPr>
          <p:cNvSpPr txBox="1"/>
          <p:nvPr/>
        </p:nvSpPr>
        <p:spPr>
          <a:xfrm>
            <a:off x="5501029" y="1527880"/>
            <a:ext cx="364202" cy="523220"/>
          </a:xfrm>
          <a:prstGeom prst="rect">
            <a:avLst/>
          </a:prstGeom>
          <a:noFill/>
        </p:spPr>
        <p:txBody>
          <a:bodyPr wrap="none" rtlCol="0">
            <a:spAutoFit/>
          </a:bodyPr>
          <a:lstStyle/>
          <a:p>
            <a:r>
              <a:rPr lang="en-US" sz="2800" dirty="0">
                <a:solidFill>
                  <a:srgbClr val="F5ACB6"/>
                </a:solidFill>
                <a:latin typeface="Chalkboard" panose="03050602040202020205" pitchFamily="66" charset="77"/>
              </a:rPr>
              <a:t>F</a:t>
            </a:r>
          </a:p>
        </p:txBody>
      </p:sp>
      <p:sp>
        <p:nvSpPr>
          <p:cNvPr id="22" name="TextBox 21">
            <a:extLst>
              <a:ext uri="{FF2B5EF4-FFF2-40B4-BE49-F238E27FC236}">
                <a16:creationId xmlns:a16="http://schemas.microsoft.com/office/drawing/2014/main" id="{A568991E-4BD4-958D-7254-1A22431D73D9}"/>
              </a:ext>
            </a:extLst>
          </p:cNvPr>
          <p:cNvSpPr txBox="1"/>
          <p:nvPr/>
        </p:nvSpPr>
        <p:spPr>
          <a:xfrm>
            <a:off x="5501029" y="2008039"/>
            <a:ext cx="389850"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B</a:t>
            </a:r>
          </a:p>
        </p:txBody>
      </p:sp>
      <p:sp>
        <p:nvSpPr>
          <p:cNvPr id="35" name="TextBox 34">
            <a:extLst>
              <a:ext uri="{FF2B5EF4-FFF2-40B4-BE49-F238E27FC236}">
                <a16:creationId xmlns:a16="http://schemas.microsoft.com/office/drawing/2014/main" id="{F6BC8F42-A8E8-E681-8354-A451F699751B}"/>
              </a:ext>
            </a:extLst>
          </p:cNvPr>
          <p:cNvSpPr txBox="1"/>
          <p:nvPr/>
        </p:nvSpPr>
        <p:spPr>
          <a:xfrm>
            <a:off x="5501029" y="2488198"/>
            <a:ext cx="413896"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D</a:t>
            </a:r>
          </a:p>
        </p:txBody>
      </p:sp>
      <p:sp>
        <p:nvSpPr>
          <p:cNvPr id="40" name="TextBox 39">
            <a:extLst>
              <a:ext uri="{FF2B5EF4-FFF2-40B4-BE49-F238E27FC236}">
                <a16:creationId xmlns:a16="http://schemas.microsoft.com/office/drawing/2014/main" id="{92B73CF7-8F74-D536-8DEB-229511ADF6E2}"/>
              </a:ext>
            </a:extLst>
          </p:cNvPr>
          <p:cNvSpPr txBox="1"/>
          <p:nvPr/>
        </p:nvSpPr>
        <p:spPr>
          <a:xfrm>
            <a:off x="5501029" y="2968357"/>
            <a:ext cx="364202" cy="523220"/>
          </a:xfrm>
          <a:prstGeom prst="rect">
            <a:avLst/>
          </a:prstGeom>
          <a:noFill/>
        </p:spPr>
        <p:txBody>
          <a:bodyPr wrap="none" rtlCol="0">
            <a:spAutoFit/>
          </a:bodyPr>
          <a:lstStyle/>
          <a:p>
            <a:r>
              <a:rPr lang="en-US" sz="2800" dirty="0">
                <a:solidFill>
                  <a:srgbClr val="F5ACB6"/>
                </a:solidFill>
                <a:latin typeface="Chalkboard" panose="03050602040202020205" pitchFamily="66" charset="77"/>
              </a:rPr>
              <a:t>F</a:t>
            </a:r>
          </a:p>
        </p:txBody>
      </p:sp>
      <p:sp>
        <p:nvSpPr>
          <p:cNvPr id="41" name="TextBox 40">
            <a:extLst>
              <a:ext uri="{FF2B5EF4-FFF2-40B4-BE49-F238E27FC236}">
                <a16:creationId xmlns:a16="http://schemas.microsoft.com/office/drawing/2014/main" id="{4D5F8C50-D06C-C9CB-D54F-8C108DA7EF27}"/>
              </a:ext>
            </a:extLst>
          </p:cNvPr>
          <p:cNvSpPr txBox="1"/>
          <p:nvPr/>
        </p:nvSpPr>
        <p:spPr>
          <a:xfrm>
            <a:off x="5501029" y="3448516"/>
            <a:ext cx="413896"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42" name="TextBox 41">
            <a:extLst>
              <a:ext uri="{FF2B5EF4-FFF2-40B4-BE49-F238E27FC236}">
                <a16:creationId xmlns:a16="http://schemas.microsoft.com/office/drawing/2014/main" id="{66B450F2-18C1-3724-76C2-E23553081F4F}"/>
              </a:ext>
            </a:extLst>
          </p:cNvPr>
          <p:cNvSpPr txBox="1"/>
          <p:nvPr/>
        </p:nvSpPr>
        <p:spPr>
          <a:xfrm>
            <a:off x="5501029" y="3928675"/>
            <a:ext cx="413896"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43" name="TextBox 42">
            <a:extLst>
              <a:ext uri="{FF2B5EF4-FFF2-40B4-BE49-F238E27FC236}">
                <a16:creationId xmlns:a16="http://schemas.microsoft.com/office/drawing/2014/main" id="{77A781DE-99A3-3A67-CCE2-3A00C491B119}"/>
              </a:ext>
            </a:extLst>
          </p:cNvPr>
          <p:cNvSpPr txBox="1"/>
          <p:nvPr/>
        </p:nvSpPr>
        <p:spPr>
          <a:xfrm>
            <a:off x="5501029" y="4408834"/>
            <a:ext cx="389850"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B</a:t>
            </a:r>
          </a:p>
        </p:txBody>
      </p:sp>
      <p:sp>
        <p:nvSpPr>
          <p:cNvPr id="44" name="TextBox 43">
            <a:extLst>
              <a:ext uri="{FF2B5EF4-FFF2-40B4-BE49-F238E27FC236}">
                <a16:creationId xmlns:a16="http://schemas.microsoft.com/office/drawing/2014/main" id="{AFE489D5-8072-0470-50D3-3A17ED781EF5}"/>
              </a:ext>
            </a:extLst>
          </p:cNvPr>
          <p:cNvSpPr txBox="1"/>
          <p:nvPr/>
        </p:nvSpPr>
        <p:spPr>
          <a:xfrm>
            <a:off x="5501029" y="4888993"/>
            <a:ext cx="417102"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45" name="TextBox 44">
            <a:extLst>
              <a:ext uri="{FF2B5EF4-FFF2-40B4-BE49-F238E27FC236}">
                <a16:creationId xmlns:a16="http://schemas.microsoft.com/office/drawing/2014/main" id="{47BA3431-B731-7278-A657-F73315B11294}"/>
              </a:ext>
            </a:extLst>
          </p:cNvPr>
          <p:cNvSpPr txBox="1"/>
          <p:nvPr/>
        </p:nvSpPr>
        <p:spPr>
          <a:xfrm>
            <a:off x="5501029" y="5369150"/>
            <a:ext cx="583814"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B+</a:t>
            </a:r>
          </a:p>
        </p:txBody>
      </p:sp>
      <p:sp>
        <p:nvSpPr>
          <p:cNvPr id="46" name="TextBox 45">
            <a:extLst>
              <a:ext uri="{FF2B5EF4-FFF2-40B4-BE49-F238E27FC236}">
                <a16:creationId xmlns:a16="http://schemas.microsoft.com/office/drawing/2014/main" id="{39289F22-D3F4-0B97-DC00-170656726F40}"/>
              </a:ext>
            </a:extLst>
          </p:cNvPr>
          <p:cNvSpPr txBox="1"/>
          <p:nvPr/>
        </p:nvSpPr>
        <p:spPr>
          <a:xfrm>
            <a:off x="6535945" y="3610449"/>
            <a:ext cx="2253344" cy="646331"/>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Sharing Data with Biologist </a:t>
            </a:r>
            <a:r>
              <a:rPr lang="en-US" dirty="0" err="1">
                <a:solidFill>
                  <a:schemeClr val="bg1"/>
                </a:solidFill>
                <a:latin typeface="Chalkboard" panose="03050602040202020205" pitchFamily="66" charset="77"/>
              </a:rPr>
              <a:t>Colleages</a:t>
            </a:r>
            <a:endParaRPr lang="en-US" dirty="0">
              <a:solidFill>
                <a:schemeClr val="bg1"/>
              </a:solidFill>
              <a:latin typeface="Chalkboard" panose="03050602040202020205" pitchFamily="66" charset="77"/>
            </a:endParaRPr>
          </a:p>
        </p:txBody>
      </p:sp>
      <p:sp>
        <p:nvSpPr>
          <p:cNvPr id="47" name="TextBox 46">
            <a:extLst>
              <a:ext uri="{FF2B5EF4-FFF2-40B4-BE49-F238E27FC236}">
                <a16:creationId xmlns:a16="http://schemas.microsoft.com/office/drawing/2014/main" id="{1ED5CEB6-3A72-75CA-3806-7A7D8C2767FD}"/>
              </a:ext>
            </a:extLst>
          </p:cNvPr>
          <p:cNvSpPr txBox="1"/>
          <p:nvPr/>
        </p:nvSpPr>
        <p:spPr>
          <a:xfrm>
            <a:off x="8841627" y="3667065"/>
            <a:ext cx="805029"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48" name="TextBox 47">
            <a:extLst>
              <a:ext uri="{FF2B5EF4-FFF2-40B4-BE49-F238E27FC236}">
                <a16:creationId xmlns:a16="http://schemas.microsoft.com/office/drawing/2014/main" id="{9839CEAA-2AF5-D2BE-C8A5-B74498B66E39}"/>
              </a:ext>
            </a:extLst>
          </p:cNvPr>
          <p:cNvSpPr txBox="1"/>
          <p:nvPr/>
        </p:nvSpPr>
        <p:spPr>
          <a:xfrm>
            <a:off x="6535945" y="4410170"/>
            <a:ext cx="2253344" cy="646331"/>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Quickly visualizing markers</a:t>
            </a:r>
          </a:p>
        </p:txBody>
      </p:sp>
      <p:sp>
        <p:nvSpPr>
          <p:cNvPr id="49" name="TextBox 48">
            <a:extLst>
              <a:ext uri="{FF2B5EF4-FFF2-40B4-BE49-F238E27FC236}">
                <a16:creationId xmlns:a16="http://schemas.microsoft.com/office/drawing/2014/main" id="{B9968442-FDD0-C95D-A287-E3DB3F602D22}"/>
              </a:ext>
            </a:extLst>
          </p:cNvPr>
          <p:cNvSpPr txBox="1"/>
          <p:nvPr/>
        </p:nvSpPr>
        <p:spPr>
          <a:xfrm>
            <a:off x="8841627" y="4428879"/>
            <a:ext cx="805029"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50" name="TextBox 49">
            <a:extLst>
              <a:ext uri="{FF2B5EF4-FFF2-40B4-BE49-F238E27FC236}">
                <a16:creationId xmlns:a16="http://schemas.microsoft.com/office/drawing/2014/main" id="{6C6A4A5B-DF1A-5916-C6F2-8DB302FB72F3}"/>
              </a:ext>
            </a:extLst>
          </p:cNvPr>
          <p:cNvSpPr txBox="1"/>
          <p:nvPr/>
        </p:nvSpPr>
        <p:spPr>
          <a:xfrm>
            <a:off x="6535945" y="5161672"/>
            <a:ext cx="2253344" cy="646331"/>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Quickly finding </a:t>
            </a:r>
            <a:r>
              <a:rPr lang="en-US" dirty="0" err="1">
                <a:solidFill>
                  <a:schemeClr val="bg1"/>
                </a:solidFill>
                <a:latin typeface="Chalkboard" panose="03050602040202020205" pitchFamily="66" charset="77"/>
              </a:rPr>
              <a:t>diffex</a:t>
            </a:r>
            <a:r>
              <a:rPr lang="en-US" dirty="0">
                <a:solidFill>
                  <a:schemeClr val="bg1"/>
                </a:solidFill>
                <a:latin typeface="Chalkboard" panose="03050602040202020205" pitchFamily="66" charset="77"/>
              </a:rPr>
              <a:t>. genes</a:t>
            </a:r>
          </a:p>
        </p:txBody>
      </p:sp>
      <p:sp>
        <p:nvSpPr>
          <p:cNvPr id="51" name="TextBox 50">
            <a:extLst>
              <a:ext uri="{FF2B5EF4-FFF2-40B4-BE49-F238E27FC236}">
                <a16:creationId xmlns:a16="http://schemas.microsoft.com/office/drawing/2014/main" id="{46B3EB38-D60F-7CBF-F61B-82BFF7951B22}"/>
              </a:ext>
            </a:extLst>
          </p:cNvPr>
          <p:cNvSpPr txBox="1"/>
          <p:nvPr/>
        </p:nvSpPr>
        <p:spPr>
          <a:xfrm>
            <a:off x="8841627" y="5180381"/>
            <a:ext cx="594971"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52" name="TextBox 51">
            <a:extLst>
              <a:ext uri="{FF2B5EF4-FFF2-40B4-BE49-F238E27FC236}">
                <a16:creationId xmlns:a16="http://schemas.microsoft.com/office/drawing/2014/main" id="{104107DB-0341-29D8-F3A2-5F1388EE5976}"/>
              </a:ext>
            </a:extLst>
          </p:cNvPr>
          <p:cNvSpPr txBox="1"/>
          <p:nvPr/>
        </p:nvSpPr>
        <p:spPr>
          <a:xfrm>
            <a:off x="6561792" y="2440858"/>
            <a:ext cx="2253344"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Batch Correction</a:t>
            </a:r>
          </a:p>
        </p:txBody>
      </p:sp>
      <p:sp>
        <p:nvSpPr>
          <p:cNvPr id="54" name="TextBox 53">
            <a:extLst>
              <a:ext uri="{FF2B5EF4-FFF2-40B4-BE49-F238E27FC236}">
                <a16:creationId xmlns:a16="http://schemas.microsoft.com/office/drawing/2014/main" id="{7C9EB58B-1822-A976-CFCB-9566802C5691}"/>
              </a:ext>
            </a:extLst>
          </p:cNvPr>
          <p:cNvSpPr txBox="1"/>
          <p:nvPr/>
        </p:nvSpPr>
        <p:spPr>
          <a:xfrm>
            <a:off x="8841627" y="2346442"/>
            <a:ext cx="413896"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D</a:t>
            </a:r>
          </a:p>
        </p:txBody>
      </p:sp>
      <p:sp>
        <p:nvSpPr>
          <p:cNvPr id="55" name="TextBox 54">
            <a:extLst>
              <a:ext uri="{FF2B5EF4-FFF2-40B4-BE49-F238E27FC236}">
                <a16:creationId xmlns:a16="http://schemas.microsoft.com/office/drawing/2014/main" id="{3077E9BB-0349-7318-F2D6-67A205C5A64B}"/>
              </a:ext>
            </a:extLst>
          </p:cNvPr>
          <p:cNvSpPr txBox="1"/>
          <p:nvPr/>
        </p:nvSpPr>
        <p:spPr>
          <a:xfrm>
            <a:off x="6795231" y="1295768"/>
            <a:ext cx="2253344" cy="954107"/>
          </a:xfrm>
          <a:prstGeom prst="rect">
            <a:avLst/>
          </a:prstGeom>
          <a:noFill/>
          <a:ln>
            <a:noFill/>
          </a:ln>
        </p:spPr>
        <p:txBody>
          <a:bodyPr wrap="square" rtlCol="0">
            <a:spAutoFit/>
          </a:bodyPr>
          <a:lstStyle/>
          <a:p>
            <a:pPr algn="r"/>
            <a:r>
              <a:rPr lang="en-US" sz="2800" dirty="0">
                <a:solidFill>
                  <a:schemeClr val="bg1"/>
                </a:solidFill>
                <a:latin typeface="Chalkboard" panose="03050602040202020205" pitchFamily="66" charset="77"/>
              </a:rPr>
              <a:t>Cell Ranger’s Report Card</a:t>
            </a:r>
          </a:p>
        </p:txBody>
      </p:sp>
      <p:sp>
        <p:nvSpPr>
          <p:cNvPr id="56" name="TextBox 55">
            <a:extLst>
              <a:ext uri="{FF2B5EF4-FFF2-40B4-BE49-F238E27FC236}">
                <a16:creationId xmlns:a16="http://schemas.microsoft.com/office/drawing/2014/main" id="{968451AF-68DF-243A-CDEC-DD19C2890576}"/>
              </a:ext>
            </a:extLst>
          </p:cNvPr>
          <p:cNvSpPr txBox="1"/>
          <p:nvPr/>
        </p:nvSpPr>
        <p:spPr>
          <a:xfrm>
            <a:off x="6561792" y="2915361"/>
            <a:ext cx="2253344" cy="646331"/>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Cell Type Identification</a:t>
            </a:r>
          </a:p>
        </p:txBody>
      </p:sp>
      <p:sp>
        <p:nvSpPr>
          <p:cNvPr id="57" name="TextBox 56">
            <a:extLst>
              <a:ext uri="{FF2B5EF4-FFF2-40B4-BE49-F238E27FC236}">
                <a16:creationId xmlns:a16="http://schemas.microsoft.com/office/drawing/2014/main" id="{29E76582-B9CE-E5B2-551C-20769C6C40BB}"/>
              </a:ext>
            </a:extLst>
          </p:cNvPr>
          <p:cNvSpPr txBox="1"/>
          <p:nvPr/>
        </p:nvSpPr>
        <p:spPr>
          <a:xfrm>
            <a:off x="8866474" y="2955829"/>
            <a:ext cx="364202"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F</a:t>
            </a:r>
          </a:p>
        </p:txBody>
      </p:sp>
    </p:spTree>
    <p:extLst>
      <p:ext uri="{BB962C8B-B14F-4D97-AF65-F5344CB8AC3E}">
        <p14:creationId xmlns:p14="http://schemas.microsoft.com/office/powerpoint/2010/main" val="2822582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8E9621-B470-5664-2279-1ACFD7583A6B}"/>
              </a:ext>
            </a:extLst>
          </p:cNvPr>
          <p:cNvSpPr txBox="1"/>
          <p:nvPr/>
        </p:nvSpPr>
        <p:spPr>
          <a:xfrm>
            <a:off x="1621972" y="1905391"/>
            <a:ext cx="6096000" cy="369332"/>
          </a:xfrm>
          <a:prstGeom prst="rect">
            <a:avLst/>
          </a:prstGeom>
          <a:noFill/>
        </p:spPr>
        <p:txBody>
          <a:bodyPr wrap="square">
            <a:spAutoFit/>
          </a:bodyPr>
          <a:lstStyle/>
          <a:p>
            <a:r>
              <a:rPr lang="en-US" dirty="0">
                <a:hlinkClick r:id="rId2"/>
              </a:rPr>
              <a:t>https://www.10xgenomics.com/resources/datasets</a:t>
            </a:r>
            <a:endParaRPr lang="en-US" dirty="0"/>
          </a:p>
        </p:txBody>
      </p:sp>
      <p:pic>
        <p:nvPicPr>
          <p:cNvPr id="6" name="Picture 5">
            <a:extLst>
              <a:ext uri="{FF2B5EF4-FFF2-40B4-BE49-F238E27FC236}">
                <a16:creationId xmlns:a16="http://schemas.microsoft.com/office/drawing/2014/main" id="{7A4BD05A-6D8B-C345-FAF8-5C680024D735}"/>
              </a:ext>
            </a:extLst>
          </p:cNvPr>
          <p:cNvPicPr>
            <a:picLocks noChangeAspect="1"/>
          </p:cNvPicPr>
          <p:nvPr/>
        </p:nvPicPr>
        <p:blipFill>
          <a:blip r:embed="rId3"/>
          <a:stretch>
            <a:fillRect/>
          </a:stretch>
        </p:blipFill>
        <p:spPr>
          <a:xfrm>
            <a:off x="2079172" y="2274723"/>
            <a:ext cx="7772400" cy="3409385"/>
          </a:xfrm>
          <a:prstGeom prst="rect">
            <a:avLst/>
          </a:prstGeom>
        </p:spPr>
      </p:pic>
      <p:sp>
        <p:nvSpPr>
          <p:cNvPr id="7" name="Title 1">
            <a:extLst>
              <a:ext uri="{FF2B5EF4-FFF2-40B4-BE49-F238E27FC236}">
                <a16:creationId xmlns:a16="http://schemas.microsoft.com/office/drawing/2014/main" id="{58B218D6-9E53-2D7A-F445-7E17B96032C8}"/>
              </a:ext>
            </a:extLst>
          </p:cNvPr>
          <p:cNvSpPr>
            <a:spLocks noGrp="1"/>
          </p:cNvSpPr>
          <p:nvPr>
            <p:ph type="title"/>
          </p:nvPr>
        </p:nvSpPr>
        <p:spPr>
          <a:xfrm>
            <a:off x="838200" y="365125"/>
            <a:ext cx="10515600" cy="1325563"/>
          </a:xfrm>
        </p:spPr>
        <p:txBody>
          <a:bodyPr/>
          <a:lstStyle/>
          <a:p>
            <a:r>
              <a:rPr lang="en-US" dirty="0"/>
              <a:t>Demo Datasets</a:t>
            </a:r>
            <a:endPar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584682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FF08-9438-71D9-3D0A-F6FDF20FE22D}"/>
              </a:ext>
            </a:extLst>
          </p:cNvPr>
          <p:cNvSpPr>
            <a:spLocks noGrp="1"/>
          </p:cNvSpPr>
          <p:nvPr>
            <p:ph type="title"/>
          </p:nvPr>
        </p:nvSpPr>
        <p:spPr/>
        <p:txBody>
          <a:bodyPr/>
          <a:lstStyle/>
          <a:p>
            <a:r>
              <a:rPr lang="en-US" dirty="0">
                <a:solidFill>
                  <a:schemeClr val="accent6"/>
                </a:solidFill>
              </a:rPr>
              <a:t>EXERCISE 1</a:t>
            </a:r>
          </a:p>
        </p:txBody>
      </p:sp>
      <p:sp>
        <p:nvSpPr>
          <p:cNvPr id="3" name="Content Placeholder 2">
            <a:extLst>
              <a:ext uri="{FF2B5EF4-FFF2-40B4-BE49-F238E27FC236}">
                <a16:creationId xmlns:a16="http://schemas.microsoft.com/office/drawing/2014/main" id="{BFA6E5ED-CD8C-3C5A-D41E-2AA4FC878605}"/>
              </a:ext>
            </a:extLst>
          </p:cNvPr>
          <p:cNvSpPr>
            <a:spLocks noGrp="1"/>
          </p:cNvSpPr>
          <p:nvPr>
            <p:ph idx="1"/>
          </p:nvPr>
        </p:nvSpPr>
        <p:spPr/>
        <p:txBody>
          <a:bodyPr/>
          <a:lstStyle/>
          <a:p>
            <a:r>
              <a:rPr lang="en-US" dirty="0"/>
              <a:t>Interactively explore a PBMC dataset from </a:t>
            </a:r>
            <a:r>
              <a:rPr lang="en-US" dirty="0" err="1"/>
              <a:t>SeqTech</a:t>
            </a:r>
            <a:r>
              <a:rPr lang="en-US" dirty="0"/>
              <a:t> 2017</a:t>
            </a:r>
          </a:p>
          <a:p>
            <a:endParaRPr lang="en-US" dirty="0"/>
          </a:p>
          <a:p>
            <a:r>
              <a:rPr lang="en-US" dirty="0">
                <a:hlinkClick r:id="rId2"/>
              </a:rPr>
              <a:t>https://www.dropbox.com/sh/qksaunln69yrqd1/AAAKLZ4E-yyfhb5-eYSnvnnZa?dl=0</a:t>
            </a:r>
            <a:endParaRPr lang="en-US" dirty="0"/>
          </a:p>
          <a:p>
            <a:endParaRPr lang="en-US" dirty="0"/>
          </a:p>
        </p:txBody>
      </p:sp>
    </p:spTree>
    <p:extLst>
      <p:ext uri="{BB962C8B-B14F-4D97-AF65-F5344CB8AC3E}">
        <p14:creationId xmlns:p14="http://schemas.microsoft.com/office/powerpoint/2010/main" val="3359795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FF08-9438-71D9-3D0A-F6FDF20FE22D}"/>
              </a:ext>
            </a:extLst>
          </p:cNvPr>
          <p:cNvSpPr>
            <a:spLocks noGrp="1"/>
          </p:cNvSpPr>
          <p:nvPr>
            <p:ph type="title"/>
          </p:nvPr>
        </p:nvSpPr>
        <p:spPr/>
        <p:txBody>
          <a:bodyPr/>
          <a:lstStyle/>
          <a:p>
            <a:r>
              <a:rPr lang="en-US" dirty="0">
                <a:solidFill>
                  <a:schemeClr val="accent6"/>
                </a:solidFill>
              </a:rPr>
              <a:t>EXERCISE 2</a:t>
            </a:r>
          </a:p>
        </p:txBody>
      </p:sp>
      <p:sp>
        <p:nvSpPr>
          <p:cNvPr id="3" name="Content Placeholder 2">
            <a:extLst>
              <a:ext uri="{FF2B5EF4-FFF2-40B4-BE49-F238E27FC236}">
                <a16:creationId xmlns:a16="http://schemas.microsoft.com/office/drawing/2014/main" id="{BFA6E5ED-CD8C-3C5A-D41E-2AA4FC878605}"/>
              </a:ext>
            </a:extLst>
          </p:cNvPr>
          <p:cNvSpPr>
            <a:spLocks noGrp="1"/>
          </p:cNvSpPr>
          <p:nvPr>
            <p:ph idx="1"/>
          </p:nvPr>
        </p:nvSpPr>
        <p:spPr/>
        <p:txBody>
          <a:bodyPr/>
          <a:lstStyle/>
          <a:p>
            <a:r>
              <a:rPr lang="en-US" dirty="0"/>
              <a:t>Step 1: Export the category 'Protospacer Per Tag' using Loupe Browser</a:t>
            </a:r>
          </a:p>
          <a:p>
            <a:endParaRPr lang="en-US" dirty="0"/>
          </a:p>
          <a:p>
            <a:r>
              <a:rPr lang="en-US" dirty="0"/>
              <a:t>Step 2: Modify the CSV file to collapse sgRNAs by gene target.</a:t>
            </a:r>
          </a:p>
          <a:p>
            <a:r>
              <a:rPr lang="en-US" dirty="0"/>
              <a:t>	</a:t>
            </a:r>
            <a:r>
              <a:rPr lang="en-US" dirty="0" err="1"/>
              <a:t>eg.</a:t>
            </a:r>
            <a:r>
              <a:rPr lang="en-US" dirty="0"/>
              <a:t> merge ACE2-1 and ACE2-2 into a single category, 'ACE2'</a:t>
            </a:r>
          </a:p>
          <a:p>
            <a:endParaRPr lang="en-US" dirty="0"/>
          </a:p>
          <a:p>
            <a:r>
              <a:rPr lang="en-US" dirty="0"/>
              <a:t>Step 3: Import back into Loupe and run differential expression on sgRNAs</a:t>
            </a:r>
          </a:p>
          <a:p>
            <a:endParaRPr lang="en-US" dirty="0"/>
          </a:p>
        </p:txBody>
      </p:sp>
    </p:spTree>
    <p:extLst>
      <p:ext uri="{BB962C8B-B14F-4D97-AF65-F5344CB8AC3E}">
        <p14:creationId xmlns:p14="http://schemas.microsoft.com/office/powerpoint/2010/main" val="136257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A1FF-7C22-780F-E13E-29170ECE7EB9}"/>
              </a:ext>
            </a:extLst>
          </p:cNvPr>
          <p:cNvSpPr>
            <a:spLocks noGrp="1"/>
          </p:cNvSpPr>
          <p:nvPr>
            <p:ph type="title"/>
          </p:nvPr>
        </p:nvSpPr>
        <p:spPr>
          <a:xfrm>
            <a:off x="838200" y="40257"/>
            <a:ext cx="10515600" cy="1325563"/>
          </a:xfrm>
        </p:spPr>
        <p:txBody>
          <a:bodyPr/>
          <a:lstStyle/>
          <a:p>
            <a:r>
              <a:rPr lang="en-US" dirty="0"/>
              <a:t>Secondary Analysis</a:t>
            </a:r>
          </a:p>
        </p:txBody>
      </p:sp>
      <p:grpSp>
        <p:nvGrpSpPr>
          <p:cNvPr id="6" name="Group 5">
            <a:extLst>
              <a:ext uri="{FF2B5EF4-FFF2-40B4-BE49-F238E27FC236}">
                <a16:creationId xmlns:a16="http://schemas.microsoft.com/office/drawing/2014/main" id="{5F218BEB-77F5-8298-FC8E-15E7E2541663}"/>
              </a:ext>
            </a:extLst>
          </p:cNvPr>
          <p:cNvGrpSpPr/>
          <p:nvPr/>
        </p:nvGrpSpPr>
        <p:grpSpPr>
          <a:xfrm>
            <a:off x="1774129" y="3291756"/>
            <a:ext cx="4009111" cy="2863205"/>
            <a:chOff x="137394" y="3771565"/>
            <a:chExt cx="4009111" cy="2863205"/>
          </a:xfrm>
        </p:grpSpPr>
        <p:pic>
          <p:nvPicPr>
            <p:cNvPr id="7" name="Picture 6">
              <a:extLst>
                <a:ext uri="{FF2B5EF4-FFF2-40B4-BE49-F238E27FC236}">
                  <a16:creationId xmlns:a16="http://schemas.microsoft.com/office/drawing/2014/main" id="{D5C319B4-8484-3508-4AAB-26D11B59051C}"/>
                </a:ext>
              </a:extLst>
            </p:cNvPr>
            <p:cNvPicPr>
              <a:picLocks noChangeAspect="1"/>
            </p:cNvPicPr>
            <p:nvPr/>
          </p:nvPicPr>
          <p:blipFill>
            <a:blip r:embed="rId2"/>
            <a:stretch>
              <a:fillRect/>
            </a:stretch>
          </p:blipFill>
          <p:spPr>
            <a:xfrm>
              <a:off x="231992" y="4143506"/>
              <a:ext cx="3619500" cy="1752600"/>
            </a:xfrm>
            <a:prstGeom prst="rect">
              <a:avLst/>
            </a:prstGeom>
          </p:spPr>
        </p:pic>
        <p:sp>
          <p:nvSpPr>
            <p:cNvPr id="8" name="Rectangle 7">
              <a:extLst>
                <a:ext uri="{FF2B5EF4-FFF2-40B4-BE49-F238E27FC236}">
                  <a16:creationId xmlns:a16="http://schemas.microsoft.com/office/drawing/2014/main" id="{C46376F9-533D-D818-3935-3EAA5E2208F6}"/>
                </a:ext>
              </a:extLst>
            </p:cNvPr>
            <p:cNvSpPr/>
            <p:nvPr/>
          </p:nvSpPr>
          <p:spPr>
            <a:xfrm>
              <a:off x="137394" y="5896106"/>
              <a:ext cx="4009111" cy="369332"/>
            </a:xfrm>
            <a:prstGeom prst="rect">
              <a:avLst/>
            </a:prstGeom>
          </p:spPr>
          <p:txBody>
            <a:bodyPr wrap="none">
              <a:spAutoFit/>
            </a:bodyPr>
            <a:lstStyle/>
            <a:p>
              <a:r>
                <a:rPr lang="en-US" dirty="0">
                  <a:hlinkClick r:id="rId3"/>
                </a:rPr>
                <a:t>https://scanpy.readthedocs.io/en/latest/</a:t>
              </a:r>
              <a:endParaRPr lang="en-US" dirty="0"/>
            </a:p>
          </p:txBody>
        </p:sp>
        <p:sp>
          <p:nvSpPr>
            <p:cNvPr id="9" name="TextBox 8">
              <a:extLst>
                <a:ext uri="{FF2B5EF4-FFF2-40B4-BE49-F238E27FC236}">
                  <a16:creationId xmlns:a16="http://schemas.microsoft.com/office/drawing/2014/main" id="{A455A7D7-6880-7E4C-F422-54266944B05F}"/>
                </a:ext>
              </a:extLst>
            </p:cNvPr>
            <p:cNvSpPr txBox="1"/>
            <p:nvPr/>
          </p:nvSpPr>
          <p:spPr>
            <a:xfrm>
              <a:off x="137394" y="3771565"/>
              <a:ext cx="2421047" cy="369332"/>
            </a:xfrm>
            <a:prstGeom prst="rect">
              <a:avLst/>
            </a:prstGeom>
            <a:noFill/>
          </p:spPr>
          <p:txBody>
            <a:bodyPr wrap="none" rtlCol="0">
              <a:spAutoFit/>
            </a:bodyPr>
            <a:lstStyle/>
            <a:p>
              <a:r>
                <a:rPr lang="en-US" dirty="0"/>
                <a:t>Fabian </a:t>
              </a:r>
              <a:r>
                <a:rPr lang="en-US" dirty="0" err="1"/>
                <a:t>Theis</a:t>
              </a:r>
              <a:r>
                <a:rPr lang="en-US" dirty="0"/>
                <a:t> - München</a:t>
              </a:r>
            </a:p>
          </p:txBody>
        </p:sp>
        <p:sp>
          <p:nvSpPr>
            <p:cNvPr id="10" name="TextBox 9">
              <a:extLst>
                <a:ext uri="{FF2B5EF4-FFF2-40B4-BE49-F238E27FC236}">
                  <a16:creationId xmlns:a16="http://schemas.microsoft.com/office/drawing/2014/main" id="{3777C3E6-1631-5CA9-53BE-0D3DBBA45056}"/>
                </a:ext>
              </a:extLst>
            </p:cNvPr>
            <p:cNvSpPr txBox="1"/>
            <p:nvPr/>
          </p:nvSpPr>
          <p:spPr>
            <a:xfrm>
              <a:off x="231992" y="6265438"/>
              <a:ext cx="870366" cy="369332"/>
            </a:xfrm>
            <a:prstGeom prst="rect">
              <a:avLst/>
            </a:prstGeom>
            <a:noFill/>
          </p:spPr>
          <p:txBody>
            <a:bodyPr wrap="none" rtlCol="0">
              <a:spAutoFit/>
            </a:bodyPr>
            <a:lstStyle/>
            <a:p>
              <a:r>
                <a:rPr lang="en-US" b="1" dirty="0">
                  <a:solidFill>
                    <a:schemeClr val="accent6"/>
                  </a:solidFill>
                </a:rPr>
                <a:t>Python</a:t>
              </a:r>
            </a:p>
          </p:txBody>
        </p:sp>
      </p:grpSp>
      <p:pic>
        <p:nvPicPr>
          <p:cNvPr id="11" name="Picture 10">
            <a:extLst>
              <a:ext uri="{FF2B5EF4-FFF2-40B4-BE49-F238E27FC236}">
                <a16:creationId xmlns:a16="http://schemas.microsoft.com/office/drawing/2014/main" id="{CF0F75ED-F924-E8B9-D9EA-88DE978A55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8727" y="1144460"/>
            <a:ext cx="8467595" cy="1911461"/>
          </a:xfrm>
          <a:prstGeom prst="rect">
            <a:avLst/>
          </a:prstGeom>
        </p:spPr>
      </p:pic>
      <p:grpSp>
        <p:nvGrpSpPr>
          <p:cNvPr id="12" name="Group 11">
            <a:extLst>
              <a:ext uri="{FF2B5EF4-FFF2-40B4-BE49-F238E27FC236}">
                <a16:creationId xmlns:a16="http://schemas.microsoft.com/office/drawing/2014/main" id="{AA89196B-E7E3-E5A0-2B72-DDC25425D2A1}"/>
              </a:ext>
            </a:extLst>
          </p:cNvPr>
          <p:cNvGrpSpPr/>
          <p:nvPr/>
        </p:nvGrpSpPr>
        <p:grpSpPr>
          <a:xfrm>
            <a:off x="5868219" y="3344348"/>
            <a:ext cx="2235099" cy="2886758"/>
            <a:chOff x="4231484" y="3688421"/>
            <a:chExt cx="2235099" cy="2886758"/>
          </a:xfrm>
        </p:grpSpPr>
        <p:grpSp>
          <p:nvGrpSpPr>
            <p:cNvPr id="13" name="Group 12">
              <a:extLst>
                <a:ext uri="{FF2B5EF4-FFF2-40B4-BE49-F238E27FC236}">
                  <a16:creationId xmlns:a16="http://schemas.microsoft.com/office/drawing/2014/main" id="{EE295245-2991-7399-63AB-AAA309093E31}"/>
                </a:ext>
              </a:extLst>
            </p:cNvPr>
            <p:cNvGrpSpPr/>
            <p:nvPr/>
          </p:nvGrpSpPr>
          <p:grpSpPr>
            <a:xfrm>
              <a:off x="4427669" y="4007649"/>
              <a:ext cx="2027814" cy="2315000"/>
              <a:chOff x="4427669" y="3807539"/>
              <a:chExt cx="2027814" cy="2315000"/>
            </a:xfrm>
          </p:grpSpPr>
          <p:pic>
            <p:nvPicPr>
              <p:cNvPr id="16" name="Picture 15">
                <a:extLst>
                  <a:ext uri="{FF2B5EF4-FFF2-40B4-BE49-F238E27FC236}">
                    <a16:creationId xmlns:a16="http://schemas.microsoft.com/office/drawing/2014/main" id="{34B99847-13C6-9980-E5B1-F2D612E7D4F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27669" y="4277079"/>
                <a:ext cx="2027814" cy="1845460"/>
              </a:xfrm>
              <a:prstGeom prst="rect">
                <a:avLst/>
              </a:prstGeom>
            </p:spPr>
          </p:pic>
          <p:grpSp>
            <p:nvGrpSpPr>
              <p:cNvPr id="17" name="Group 16">
                <a:extLst>
                  <a:ext uri="{FF2B5EF4-FFF2-40B4-BE49-F238E27FC236}">
                    <a16:creationId xmlns:a16="http://schemas.microsoft.com/office/drawing/2014/main" id="{4F7CA756-4839-4FA9-F660-D5C0C3E170DF}"/>
                  </a:ext>
                </a:extLst>
              </p:cNvPr>
              <p:cNvGrpSpPr/>
              <p:nvPr/>
            </p:nvGrpSpPr>
            <p:grpSpPr>
              <a:xfrm>
                <a:off x="4502413" y="3807539"/>
                <a:ext cx="1790866" cy="2204955"/>
                <a:chOff x="4502413" y="3807539"/>
                <a:chExt cx="1790866" cy="2204955"/>
              </a:xfrm>
            </p:grpSpPr>
            <p:pic>
              <p:nvPicPr>
                <p:cNvPr id="18" name="Picture 17">
                  <a:extLst>
                    <a:ext uri="{FF2B5EF4-FFF2-40B4-BE49-F238E27FC236}">
                      <a16:creationId xmlns:a16="http://schemas.microsoft.com/office/drawing/2014/main" id="{DAA977CB-9BCC-D152-99E7-BDF100DFE4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08967" y="3807539"/>
                  <a:ext cx="1784312" cy="449058"/>
                </a:xfrm>
                <a:prstGeom prst="rect">
                  <a:avLst/>
                </a:prstGeom>
              </p:spPr>
            </p:pic>
            <p:sp>
              <p:nvSpPr>
                <p:cNvPr id="19" name="Rectangle 18">
                  <a:extLst>
                    <a:ext uri="{FF2B5EF4-FFF2-40B4-BE49-F238E27FC236}">
                      <a16:creationId xmlns:a16="http://schemas.microsoft.com/office/drawing/2014/main" id="{DE7D40A2-42B1-B6F0-33AD-5422EF1E9DE5}"/>
                    </a:ext>
                  </a:extLst>
                </p:cNvPr>
                <p:cNvSpPr/>
                <p:nvPr/>
              </p:nvSpPr>
              <p:spPr>
                <a:xfrm>
                  <a:off x="4502413" y="3807539"/>
                  <a:ext cx="1790866" cy="22049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extBox 13">
              <a:extLst>
                <a:ext uri="{FF2B5EF4-FFF2-40B4-BE49-F238E27FC236}">
                  <a16:creationId xmlns:a16="http://schemas.microsoft.com/office/drawing/2014/main" id="{F473CA42-4ED2-2C42-5FB5-157752AB9075}"/>
                </a:ext>
              </a:extLst>
            </p:cNvPr>
            <p:cNvSpPr txBox="1"/>
            <p:nvPr/>
          </p:nvSpPr>
          <p:spPr>
            <a:xfrm>
              <a:off x="4231484" y="6205847"/>
              <a:ext cx="2235099" cy="369332"/>
            </a:xfrm>
            <a:prstGeom prst="rect">
              <a:avLst/>
            </a:prstGeom>
            <a:noFill/>
          </p:spPr>
          <p:txBody>
            <a:bodyPr wrap="none" rtlCol="0">
              <a:spAutoFit/>
            </a:bodyPr>
            <a:lstStyle/>
            <a:p>
              <a:r>
                <a:rPr lang="en-US" dirty="0"/>
                <a:t>Cole </a:t>
              </a:r>
              <a:r>
                <a:rPr lang="en-US" dirty="0" err="1"/>
                <a:t>Trapnell</a:t>
              </a:r>
              <a:r>
                <a:rPr lang="en-US" dirty="0"/>
                <a:t> –</a:t>
              </a:r>
              <a:r>
                <a:rPr lang="en-US" dirty="0" err="1"/>
                <a:t>WashU</a:t>
              </a:r>
              <a:endParaRPr lang="en-US" dirty="0"/>
            </a:p>
          </p:txBody>
        </p:sp>
        <p:sp>
          <p:nvSpPr>
            <p:cNvPr id="15" name="TextBox 14">
              <a:extLst>
                <a:ext uri="{FF2B5EF4-FFF2-40B4-BE49-F238E27FC236}">
                  <a16:creationId xmlns:a16="http://schemas.microsoft.com/office/drawing/2014/main" id="{206F80E6-0E4B-4A15-00CD-BC2106E7B337}"/>
                </a:ext>
              </a:extLst>
            </p:cNvPr>
            <p:cNvSpPr txBox="1"/>
            <p:nvPr/>
          </p:nvSpPr>
          <p:spPr>
            <a:xfrm>
              <a:off x="6072344" y="3688421"/>
              <a:ext cx="314510" cy="369332"/>
            </a:xfrm>
            <a:prstGeom prst="rect">
              <a:avLst/>
            </a:prstGeom>
            <a:noFill/>
          </p:spPr>
          <p:txBody>
            <a:bodyPr wrap="none" rtlCol="0">
              <a:spAutoFit/>
            </a:bodyPr>
            <a:lstStyle/>
            <a:p>
              <a:r>
                <a:rPr lang="en-US" b="1" dirty="0">
                  <a:solidFill>
                    <a:schemeClr val="accent6"/>
                  </a:solidFill>
                </a:rPr>
                <a:t>R</a:t>
              </a:r>
            </a:p>
          </p:txBody>
        </p:sp>
      </p:grpSp>
      <p:grpSp>
        <p:nvGrpSpPr>
          <p:cNvPr id="20" name="Group 19">
            <a:extLst>
              <a:ext uri="{FF2B5EF4-FFF2-40B4-BE49-F238E27FC236}">
                <a16:creationId xmlns:a16="http://schemas.microsoft.com/office/drawing/2014/main" id="{A85A6D70-F29C-C4B1-58A0-F73C64C70E64}"/>
              </a:ext>
            </a:extLst>
          </p:cNvPr>
          <p:cNvGrpSpPr/>
          <p:nvPr/>
        </p:nvGrpSpPr>
        <p:grpSpPr>
          <a:xfrm>
            <a:off x="8279366" y="3259752"/>
            <a:ext cx="2184400" cy="2787405"/>
            <a:chOff x="6642632" y="3824158"/>
            <a:chExt cx="2184400" cy="2787405"/>
          </a:xfrm>
        </p:grpSpPr>
        <p:pic>
          <p:nvPicPr>
            <p:cNvPr id="21" name="Picture 20">
              <a:extLst>
                <a:ext uri="{FF2B5EF4-FFF2-40B4-BE49-F238E27FC236}">
                  <a16:creationId xmlns:a16="http://schemas.microsoft.com/office/drawing/2014/main" id="{33813085-762B-85E0-92BE-13609A8DDB70}"/>
                </a:ext>
              </a:extLst>
            </p:cNvPr>
            <p:cNvPicPr>
              <a:picLocks noChangeAspect="1"/>
            </p:cNvPicPr>
            <p:nvPr/>
          </p:nvPicPr>
          <p:blipFill>
            <a:blip r:embed="rId7"/>
            <a:stretch>
              <a:fillRect/>
            </a:stretch>
          </p:blipFill>
          <p:spPr>
            <a:xfrm>
              <a:off x="6642632" y="4140897"/>
              <a:ext cx="2184400" cy="2286000"/>
            </a:xfrm>
            <a:prstGeom prst="rect">
              <a:avLst/>
            </a:prstGeom>
          </p:spPr>
        </p:pic>
        <p:sp>
          <p:nvSpPr>
            <p:cNvPr id="22" name="TextBox 21">
              <a:extLst>
                <a:ext uri="{FF2B5EF4-FFF2-40B4-BE49-F238E27FC236}">
                  <a16:creationId xmlns:a16="http://schemas.microsoft.com/office/drawing/2014/main" id="{492B766C-AFA6-8AC7-84D1-6E9969F792CE}"/>
                </a:ext>
              </a:extLst>
            </p:cNvPr>
            <p:cNvSpPr txBox="1"/>
            <p:nvPr/>
          </p:nvSpPr>
          <p:spPr>
            <a:xfrm>
              <a:off x="7418592" y="3824158"/>
              <a:ext cx="796885" cy="461665"/>
            </a:xfrm>
            <a:prstGeom prst="rect">
              <a:avLst/>
            </a:prstGeom>
            <a:noFill/>
          </p:spPr>
          <p:txBody>
            <a:bodyPr wrap="none" rtlCol="0">
              <a:spAutoFit/>
            </a:bodyPr>
            <a:lstStyle/>
            <a:p>
              <a:pPr algn="ctr"/>
              <a:r>
                <a:rPr lang="en-US" sz="2400" b="1" dirty="0"/>
                <a:t>Liger</a:t>
              </a:r>
            </a:p>
          </p:txBody>
        </p:sp>
        <p:sp>
          <p:nvSpPr>
            <p:cNvPr id="23" name="Rectangle 22">
              <a:extLst>
                <a:ext uri="{FF2B5EF4-FFF2-40B4-BE49-F238E27FC236}">
                  <a16:creationId xmlns:a16="http://schemas.microsoft.com/office/drawing/2014/main" id="{CAC368B8-400E-8B72-94F3-C35B8E7ADF89}"/>
                </a:ext>
              </a:extLst>
            </p:cNvPr>
            <p:cNvSpPr/>
            <p:nvPr/>
          </p:nvSpPr>
          <p:spPr>
            <a:xfrm>
              <a:off x="7056633" y="6242231"/>
              <a:ext cx="1356397" cy="369332"/>
            </a:xfrm>
            <a:prstGeom prst="rect">
              <a:avLst/>
            </a:prstGeom>
          </p:spPr>
          <p:txBody>
            <a:bodyPr wrap="none">
              <a:spAutoFit/>
            </a:bodyPr>
            <a:lstStyle/>
            <a:p>
              <a:pPr algn="ctr"/>
              <a:r>
                <a:rPr lang="en-US" dirty="0" err="1"/>
                <a:t>Macosko</a:t>
              </a:r>
              <a:r>
                <a:rPr lang="en-US" dirty="0"/>
                <a:t> lab</a:t>
              </a:r>
            </a:p>
          </p:txBody>
        </p:sp>
        <p:sp>
          <p:nvSpPr>
            <p:cNvPr id="24" name="TextBox 23">
              <a:extLst>
                <a:ext uri="{FF2B5EF4-FFF2-40B4-BE49-F238E27FC236}">
                  <a16:creationId xmlns:a16="http://schemas.microsoft.com/office/drawing/2014/main" id="{21BAFCE9-BF98-9EBB-603C-7A0D3F5EEC18}"/>
                </a:ext>
              </a:extLst>
            </p:cNvPr>
            <p:cNvSpPr txBox="1"/>
            <p:nvPr/>
          </p:nvSpPr>
          <p:spPr>
            <a:xfrm>
              <a:off x="8449999" y="3885613"/>
              <a:ext cx="314510" cy="369332"/>
            </a:xfrm>
            <a:prstGeom prst="rect">
              <a:avLst/>
            </a:prstGeom>
            <a:noFill/>
          </p:spPr>
          <p:txBody>
            <a:bodyPr wrap="none" rtlCol="0">
              <a:spAutoFit/>
            </a:bodyPr>
            <a:lstStyle/>
            <a:p>
              <a:r>
                <a:rPr lang="en-US" b="1" dirty="0">
                  <a:solidFill>
                    <a:schemeClr val="accent6"/>
                  </a:solidFill>
                </a:rPr>
                <a:t>R</a:t>
              </a:r>
            </a:p>
          </p:txBody>
        </p:sp>
      </p:grpSp>
    </p:spTree>
    <p:extLst>
      <p:ext uri="{BB962C8B-B14F-4D97-AF65-F5344CB8AC3E}">
        <p14:creationId xmlns:p14="http://schemas.microsoft.com/office/powerpoint/2010/main" val="3014757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5C98C1C5-CE70-0B4D-9CB9-7E5ECD2E9CA3}"/>
              </a:ext>
            </a:extLst>
          </p:cNvPr>
          <p:cNvGrpSpPr/>
          <p:nvPr/>
        </p:nvGrpSpPr>
        <p:grpSpPr>
          <a:xfrm>
            <a:off x="7141138" y="2108999"/>
            <a:ext cx="2280063" cy="1496292"/>
            <a:chOff x="4658334" y="1523065"/>
            <a:chExt cx="2280063" cy="1496292"/>
          </a:xfrm>
        </p:grpSpPr>
        <p:sp>
          <p:nvSpPr>
            <p:cNvPr id="6" name="Oval 5">
              <a:extLst>
                <a:ext uri="{FF2B5EF4-FFF2-40B4-BE49-F238E27FC236}">
                  <a16:creationId xmlns:a16="http://schemas.microsoft.com/office/drawing/2014/main" id="{26E19CEC-17A2-7D42-9EE8-3E02749C8EAC}"/>
                </a:ext>
              </a:extLst>
            </p:cNvPr>
            <p:cNvSpPr/>
            <p:nvPr/>
          </p:nvSpPr>
          <p:spPr>
            <a:xfrm>
              <a:off x="4658334" y="1523065"/>
              <a:ext cx="2280063" cy="1496292"/>
            </a:xfrm>
            <a:prstGeom prst="ellipse">
              <a:avLst/>
            </a:prstGeom>
            <a:solidFill>
              <a:schemeClr val="accent2">
                <a:lumMod val="20000"/>
                <a:lumOff val="80000"/>
              </a:schemeClr>
            </a:solid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BA5FD3B-D60E-7F45-9A9C-D05829C763F4}"/>
                </a:ext>
              </a:extLst>
            </p:cNvPr>
            <p:cNvSpPr/>
            <p:nvPr/>
          </p:nvSpPr>
          <p:spPr>
            <a:xfrm>
              <a:off x="5102220" y="2227490"/>
              <a:ext cx="1179489" cy="774040"/>
            </a:xfrm>
            <a:prstGeom prst="ellipse">
              <a:avLst/>
            </a:prstGeom>
            <a:solidFill>
              <a:schemeClr val="accent2">
                <a:lumMod val="40000"/>
                <a:lumOff val="60000"/>
              </a:schemeClr>
            </a:solid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9">
              <a:extLst>
                <a:ext uri="{FF2B5EF4-FFF2-40B4-BE49-F238E27FC236}">
                  <a16:creationId xmlns:a16="http://schemas.microsoft.com/office/drawing/2014/main" id="{343A0241-D574-C147-AE61-CF3728A5805F}"/>
                </a:ext>
              </a:extLst>
            </p:cNvPr>
            <p:cNvCxnSpPr>
              <a:cxnSpLocks/>
            </p:cNvCxnSpPr>
            <p:nvPr/>
          </p:nvCxnSpPr>
          <p:spPr>
            <a:xfrm rot="13752161" flipH="1">
              <a:off x="4946619" y="1950174"/>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638F3C9F-1B6C-8442-A616-5922FCC31319}"/>
                </a:ext>
              </a:extLst>
            </p:cNvPr>
            <p:cNvCxnSpPr>
              <a:cxnSpLocks/>
            </p:cNvCxnSpPr>
            <p:nvPr/>
          </p:nvCxnSpPr>
          <p:spPr>
            <a:xfrm rot="13752161" flipH="1">
              <a:off x="5000818" y="1789658"/>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60622E69-CAAF-DE46-BA56-77E66E989A37}"/>
                </a:ext>
              </a:extLst>
            </p:cNvPr>
            <p:cNvCxnSpPr>
              <a:cxnSpLocks/>
            </p:cNvCxnSpPr>
            <p:nvPr/>
          </p:nvCxnSpPr>
          <p:spPr>
            <a:xfrm rot="13752161" flipH="1">
              <a:off x="4916970" y="2151555"/>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B3214598-00B4-084C-A2FA-1F51EC3B096D}"/>
                </a:ext>
              </a:extLst>
            </p:cNvPr>
            <p:cNvCxnSpPr>
              <a:cxnSpLocks/>
            </p:cNvCxnSpPr>
            <p:nvPr/>
          </p:nvCxnSpPr>
          <p:spPr>
            <a:xfrm rot="13752161" flipH="1">
              <a:off x="5365076" y="1843262"/>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0187406B-9CF3-4B4E-A2D7-6FC4072224B5}"/>
                </a:ext>
              </a:extLst>
            </p:cNvPr>
            <p:cNvCxnSpPr>
              <a:cxnSpLocks/>
            </p:cNvCxnSpPr>
            <p:nvPr/>
          </p:nvCxnSpPr>
          <p:spPr>
            <a:xfrm rot="13752161" flipH="1">
              <a:off x="5997361" y="1640901"/>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13246653-D9EE-2E47-926D-49A78E8366BE}"/>
                </a:ext>
              </a:extLst>
            </p:cNvPr>
            <p:cNvCxnSpPr>
              <a:cxnSpLocks/>
            </p:cNvCxnSpPr>
            <p:nvPr/>
          </p:nvCxnSpPr>
          <p:spPr>
            <a:xfrm rot="13752161" flipH="1">
              <a:off x="5678866" y="1979638"/>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B7C6C0D-5C30-A34E-900F-4BADCC1936B7}"/>
                </a:ext>
              </a:extLst>
            </p:cNvPr>
            <p:cNvCxnSpPr>
              <a:cxnSpLocks/>
            </p:cNvCxnSpPr>
            <p:nvPr/>
          </p:nvCxnSpPr>
          <p:spPr>
            <a:xfrm rot="13752161" flipH="1">
              <a:off x="6281032" y="2115142"/>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BB3CA0E7-E682-F749-A9E3-63104B6F1E7C}"/>
                </a:ext>
              </a:extLst>
            </p:cNvPr>
            <p:cNvCxnSpPr>
              <a:cxnSpLocks/>
            </p:cNvCxnSpPr>
            <p:nvPr/>
          </p:nvCxnSpPr>
          <p:spPr>
            <a:xfrm rot="13752161" flipH="1">
              <a:off x="6189770" y="1755678"/>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0300D60E-938F-154B-8E8F-C46613243DB2}"/>
                </a:ext>
              </a:extLst>
            </p:cNvPr>
            <p:cNvCxnSpPr>
              <a:cxnSpLocks/>
            </p:cNvCxnSpPr>
            <p:nvPr/>
          </p:nvCxnSpPr>
          <p:spPr>
            <a:xfrm rot="13752161" flipH="1">
              <a:off x="5440561" y="1572222"/>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E1617A9-BAAE-CF43-92BC-4D8F4E758C24}"/>
                </a:ext>
              </a:extLst>
            </p:cNvPr>
            <p:cNvSpPr/>
            <p:nvPr/>
          </p:nvSpPr>
          <p:spPr>
            <a:xfrm>
              <a:off x="6411760" y="2617644"/>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AE8A704-936B-8449-8FF9-A6BDA9292593}"/>
                </a:ext>
              </a:extLst>
            </p:cNvPr>
            <p:cNvSpPr/>
            <p:nvPr/>
          </p:nvSpPr>
          <p:spPr>
            <a:xfrm>
              <a:off x="6552147" y="2417972"/>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0034436-2F82-EE42-A0CD-725CB8BDC61B}"/>
                </a:ext>
              </a:extLst>
            </p:cNvPr>
            <p:cNvSpPr/>
            <p:nvPr/>
          </p:nvSpPr>
          <p:spPr>
            <a:xfrm>
              <a:off x="6740261" y="2323300"/>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3A16A290-124F-E44F-865E-E7054BCF7545}"/>
                </a:ext>
              </a:extLst>
            </p:cNvPr>
            <p:cNvSpPr/>
            <p:nvPr/>
          </p:nvSpPr>
          <p:spPr>
            <a:xfrm>
              <a:off x="4914106" y="2401208"/>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C5CE3EF-6C80-6F40-A7F9-5936A8B5EF91}"/>
                </a:ext>
              </a:extLst>
            </p:cNvPr>
            <p:cNvSpPr/>
            <p:nvPr/>
          </p:nvSpPr>
          <p:spPr>
            <a:xfrm>
              <a:off x="5788046" y="1857974"/>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15FBA2F-A598-9444-A98E-7C72E32BF658}"/>
                </a:ext>
              </a:extLst>
            </p:cNvPr>
            <p:cNvSpPr/>
            <p:nvPr/>
          </p:nvSpPr>
          <p:spPr>
            <a:xfrm>
              <a:off x="6134663" y="1991703"/>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9E8BEA00-FD83-0F4A-8D01-025ECFA420B7}"/>
              </a:ext>
            </a:extLst>
          </p:cNvPr>
          <p:cNvGrpSpPr/>
          <p:nvPr/>
        </p:nvGrpSpPr>
        <p:grpSpPr>
          <a:xfrm>
            <a:off x="7545301" y="4996974"/>
            <a:ext cx="1471737" cy="1161383"/>
            <a:chOff x="4968410" y="4411039"/>
            <a:chExt cx="1471737" cy="1161383"/>
          </a:xfrm>
        </p:grpSpPr>
        <p:grpSp>
          <p:nvGrpSpPr>
            <p:cNvPr id="52" name="Group 51">
              <a:extLst>
                <a:ext uri="{FF2B5EF4-FFF2-40B4-BE49-F238E27FC236}">
                  <a16:creationId xmlns:a16="http://schemas.microsoft.com/office/drawing/2014/main" id="{424DFCF5-4650-AD45-829D-DA54016560C2}"/>
                </a:ext>
              </a:extLst>
            </p:cNvPr>
            <p:cNvGrpSpPr/>
            <p:nvPr/>
          </p:nvGrpSpPr>
          <p:grpSpPr>
            <a:xfrm>
              <a:off x="4968410" y="4411039"/>
              <a:ext cx="1471737" cy="1161383"/>
              <a:chOff x="4657111" y="3732405"/>
              <a:chExt cx="1471737" cy="1161383"/>
            </a:xfrm>
          </p:grpSpPr>
          <p:sp>
            <p:nvSpPr>
              <p:cNvPr id="33" name="Oval 32">
                <a:extLst>
                  <a:ext uri="{FF2B5EF4-FFF2-40B4-BE49-F238E27FC236}">
                    <a16:creationId xmlns:a16="http://schemas.microsoft.com/office/drawing/2014/main" id="{F6017431-1CCD-BA4B-B49F-173B3F2382C4}"/>
                  </a:ext>
                </a:extLst>
              </p:cNvPr>
              <p:cNvSpPr/>
              <p:nvPr/>
            </p:nvSpPr>
            <p:spPr>
              <a:xfrm>
                <a:off x="4657111" y="3732405"/>
                <a:ext cx="1471737" cy="1161383"/>
              </a:xfrm>
              <a:prstGeom prst="ellipse">
                <a:avLst/>
              </a:prstGeom>
              <a:solidFill>
                <a:schemeClr val="accent2">
                  <a:lumMod val="20000"/>
                  <a:lumOff val="80000"/>
                </a:schemeClr>
              </a:solidFill>
              <a:ln w="31750">
                <a:solidFill>
                  <a:schemeClr val="accent4">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FCE9867-58B4-8740-BFE5-72FB57E6CC70}"/>
                  </a:ext>
                </a:extLst>
              </p:cNvPr>
              <p:cNvSpPr/>
              <p:nvPr/>
            </p:nvSpPr>
            <p:spPr>
              <a:xfrm>
                <a:off x="5301941" y="4294329"/>
                <a:ext cx="641348" cy="489525"/>
              </a:xfrm>
              <a:prstGeom prst="ellipse">
                <a:avLst/>
              </a:prstGeom>
              <a:solidFill>
                <a:schemeClr val="accent2">
                  <a:lumMod val="60000"/>
                  <a:lumOff val="40000"/>
                </a:schemeClr>
              </a:solid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9B1F31E-65F0-074A-A219-3CB25694E776}"/>
                  </a:ext>
                </a:extLst>
              </p:cNvPr>
              <p:cNvSpPr/>
              <p:nvPr/>
            </p:nvSpPr>
            <p:spPr>
              <a:xfrm>
                <a:off x="5108841" y="4292679"/>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875748DF-98DF-774C-859C-C242E19EEB85}"/>
                  </a:ext>
                </a:extLst>
              </p:cNvPr>
              <p:cNvSpPr/>
              <p:nvPr/>
            </p:nvSpPr>
            <p:spPr>
              <a:xfrm>
                <a:off x="5249228" y="4093007"/>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DD8AE74-A16A-6B44-B434-BBDB116EAFA6}"/>
                  </a:ext>
                </a:extLst>
              </p:cNvPr>
              <p:cNvSpPr/>
              <p:nvPr/>
            </p:nvSpPr>
            <p:spPr>
              <a:xfrm>
                <a:off x="5437342" y="3998335"/>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4F11EB47-A996-7B46-B627-7F2A59DC42CE}"/>
                  </a:ext>
                </a:extLst>
              </p:cNvPr>
              <p:cNvSpPr/>
              <p:nvPr/>
            </p:nvSpPr>
            <p:spPr>
              <a:xfrm>
                <a:off x="4912883" y="4275640"/>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C12564DA-A8CE-9341-96DF-A4EB9DFFCBCF}"/>
                  </a:ext>
                </a:extLst>
              </p:cNvPr>
              <p:cNvSpPr/>
              <p:nvPr/>
            </p:nvSpPr>
            <p:spPr>
              <a:xfrm>
                <a:off x="5739921" y="3960272"/>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8AD84E5-A325-6043-AD15-78262750B46D}"/>
                  </a:ext>
                </a:extLst>
              </p:cNvPr>
              <p:cNvSpPr/>
              <p:nvPr/>
            </p:nvSpPr>
            <p:spPr>
              <a:xfrm>
                <a:off x="5007868" y="3960272"/>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 name="Curved Connector 18">
              <a:extLst>
                <a:ext uri="{FF2B5EF4-FFF2-40B4-BE49-F238E27FC236}">
                  <a16:creationId xmlns:a16="http://schemas.microsoft.com/office/drawing/2014/main" id="{54B35E4E-0CC8-9E45-B917-0184E0F807EE}"/>
                </a:ext>
              </a:extLst>
            </p:cNvPr>
            <p:cNvCxnSpPr>
              <a:cxnSpLocks/>
            </p:cNvCxnSpPr>
            <p:nvPr/>
          </p:nvCxnSpPr>
          <p:spPr>
            <a:xfrm rot="13752161" flipH="1">
              <a:off x="6011166" y="4714587"/>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0185175-970C-574C-94DB-741AB5F7A246}"/>
              </a:ext>
            </a:extLst>
          </p:cNvPr>
          <p:cNvGrpSpPr/>
          <p:nvPr/>
        </p:nvGrpSpPr>
        <p:grpSpPr>
          <a:xfrm>
            <a:off x="7427716" y="4043641"/>
            <a:ext cx="1638797" cy="637296"/>
            <a:chOff x="6689988" y="3000642"/>
            <a:chExt cx="1638797" cy="637296"/>
          </a:xfrm>
        </p:grpSpPr>
        <p:sp>
          <p:nvSpPr>
            <p:cNvPr id="32" name="TextBox 31">
              <a:extLst>
                <a:ext uri="{FF2B5EF4-FFF2-40B4-BE49-F238E27FC236}">
                  <a16:creationId xmlns:a16="http://schemas.microsoft.com/office/drawing/2014/main" id="{D89582DC-F471-A64A-9B0D-4CA8C4823639}"/>
                </a:ext>
              </a:extLst>
            </p:cNvPr>
            <p:cNvSpPr txBox="1"/>
            <p:nvPr/>
          </p:nvSpPr>
          <p:spPr>
            <a:xfrm>
              <a:off x="7047793" y="3330161"/>
              <a:ext cx="1280992" cy="307777"/>
            </a:xfrm>
            <a:prstGeom prst="rect">
              <a:avLst/>
            </a:prstGeom>
            <a:noFill/>
          </p:spPr>
          <p:txBody>
            <a:bodyPr wrap="none" rtlCol="0">
              <a:spAutoFit/>
            </a:bodyPr>
            <a:lstStyle/>
            <a:p>
              <a:r>
                <a:rPr lang="en-US" sz="1400" dirty="0">
                  <a:solidFill>
                    <a:srgbClr val="FF0000"/>
                  </a:solidFill>
                </a:rPr>
                <a:t>Mitochondrion</a:t>
              </a:r>
            </a:p>
          </p:txBody>
        </p:sp>
        <p:cxnSp>
          <p:nvCxnSpPr>
            <p:cNvPr id="57" name="Curved Connector 56">
              <a:extLst>
                <a:ext uri="{FF2B5EF4-FFF2-40B4-BE49-F238E27FC236}">
                  <a16:creationId xmlns:a16="http://schemas.microsoft.com/office/drawing/2014/main" id="{47E26A43-C06C-2842-915F-4FFB8EBF4188}"/>
                </a:ext>
              </a:extLst>
            </p:cNvPr>
            <p:cNvCxnSpPr>
              <a:cxnSpLocks/>
            </p:cNvCxnSpPr>
            <p:nvPr/>
          </p:nvCxnSpPr>
          <p:spPr>
            <a:xfrm rot="13752161" flipH="1">
              <a:off x="6689988" y="3008054"/>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D6ACB60-AD2A-6243-A3D4-8C3482FD7F89}"/>
                </a:ext>
              </a:extLst>
            </p:cNvPr>
            <p:cNvSpPr txBox="1"/>
            <p:nvPr/>
          </p:nvSpPr>
          <p:spPr>
            <a:xfrm>
              <a:off x="7047793" y="3000642"/>
              <a:ext cx="644728" cy="307777"/>
            </a:xfrm>
            <a:prstGeom prst="rect">
              <a:avLst/>
            </a:prstGeom>
            <a:noFill/>
          </p:spPr>
          <p:txBody>
            <a:bodyPr wrap="none" rtlCol="0">
              <a:spAutoFit/>
            </a:bodyPr>
            <a:lstStyle/>
            <a:p>
              <a:r>
                <a:rPr lang="en-US" sz="1400" dirty="0"/>
                <a:t>mRNA</a:t>
              </a:r>
            </a:p>
          </p:txBody>
        </p:sp>
        <p:sp>
          <p:nvSpPr>
            <p:cNvPr id="59" name="Oval 58">
              <a:extLst>
                <a:ext uri="{FF2B5EF4-FFF2-40B4-BE49-F238E27FC236}">
                  <a16:creationId xmlns:a16="http://schemas.microsoft.com/office/drawing/2014/main" id="{D49830A6-D81F-3243-A004-27976D5E20EA}"/>
                </a:ext>
              </a:extLst>
            </p:cNvPr>
            <p:cNvSpPr/>
            <p:nvPr/>
          </p:nvSpPr>
          <p:spPr>
            <a:xfrm>
              <a:off x="6841636" y="3377408"/>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TextBox 59">
            <a:extLst>
              <a:ext uri="{FF2B5EF4-FFF2-40B4-BE49-F238E27FC236}">
                <a16:creationId xmlns:a16="http://schemas.microsoft.com/office/drawing/2014/main" id="{1D4567E0-3AEF-3D41-9EA4-EE19AF0D2AA2}"/>
              </a:ext>
            </a:extLst>
          </p:cNvPr>
          <p:cNvSpPr txBox="1"/>
          <p:nvPr/>
        </p:nvSpPr>
        <p:spPr>
          <a:xfrm>
            <a:off x="7566839" y="1512248"/>
            <a:ext cx="1428661" cy="400110"/>
          </a:xfrm>
          <a:prstGeom prst="rect">
            <a:avLst/>
          </a:prstGeom>
          <a:noFill/>
        </p:spPr>
        <p:txBody>
          <a:bodyPr wrap="none" rtlCol="0">
            <a:spAutoFit/>
          </a:bodyPr>
          <a:lstStyle/>
          <a:p>
            <a:r>
              <a:rPr lang="en-US" sz="2000" dirty="0"/>
              <a:t>Healthy Cell</a:t>
            </a:r>
          </a:p>
        </p:txBody>
      </p:sp>
      <p:sp>
        <p:nvSpPr>
          <p:cNvPr id="61" name="TextBox 60">
            <a:extLst>
              <a:ext uri="{FF2B5EF4-FFF2-40B4-BE49-F238E27FC236}">
                <a16:creationId xmlns:a16="http://schemas.microsoft.com/office/drawing/2014/main" id="{A4EC5AE1-4727-9C4F-89A3-D11AED89F597}"/>
              </a:ext>
            </a:extLst>
          </p:cNvPr>
          <p:cNvSpPr txBox="1"/>
          <p:nvPr/>
        </p:nvSpPr>
        <p:spPr>
          <a:xfrm>
            <a:off x="7078627" y="6326111"/>
            <a:ext cx="2405082" cy="400110"/>
          </a:xfrm>
          <a:prstGeom prst="rect">
            <a:avLst/>
          </a:prstGeom>
          <a:noFill/>
        </p:spPr>
        <p:txBody>
          <a:bodyPr wrap="none" rtlCol="0">
            <a:spAutoFit/>
          </a:bodyPr>
          <a:lstStyle/>
          <a:p>
            <a:r>
              <a:rPr lang="en-US" sz="2000" dirty="0"/>
              <a:t>Dying / Ruptured Cell</a:t>
            </a:r>
          </a:p>
        </p:txBody>
      </p:sp>
      <p:sp>
        <p:nvSpPr>
          <p:cNvPr id="65" name="TextBox 64">
            <a:extLst>
              <a:ext uri="{FF2B5EF4-FFF2-40B4-BE49-F238E27FC236}">
                <a16:creationId xmlns:a16="http://schemas.microsoft.com/office/drawing/2014/main" id="{0E39FB87-E250-6148-8DF0-3A264D333188}"/>
              </a:ext>
            </a:extLst>
          </p:cNvPr>
          <p:cNvSpPr txBox="1"/>
          <p:nvPr/>
        </p:nvSpPr>
        <p:spPr>
          <a:xfrm>
            <a:off x="2316894" y="1561702"/>
            <a:ext cx="4214359" cy="369332"/>
          </a:xfrm>
          <a:prstGeom prst="rect">
            <a:avLst/>
          </a:prstGeom>
          <a:noFill/>
        </p:spPr>
        <p:txBody>
          <a:bodyPr wrap="none" rtlCol="0">
            <a:spAutoFit/>
          </a:bodyPr>
          <a:lstStyle/>
          <a:p>
            <a:r>
              <a:rPr lang="en-US" dirty="0"/>
              <a:t>Filter cells by Fraction Mitochondrial Reads</a:t>
            </a:r>
          </a:p>
        </p:txBody>
      </p:sp>
      <p:grpSp>
        <p:nvGrpSpPr>
          <p:cNvPr id="67" name="Group 66">
            <a:extLst>
              <a:ext uri="{FF2B5EF4-FFF2-40B4-BE49-F238E27FC236}">
                <a16:creationId xmlns:a16="http://schemas.microsoft.com/office/drawing/2014/main" id="{068C98FA-553E-8E45-8F14-F740A546E389}"/>
              </a:ext>
            </a:extLst>
          </p:cNvPr>
          <p:cNvGrpSpPr/>
          <p:nvPr/>
        </p:nvGrpSpPr>
        <p:grpSpPr>
          <a:xfrm>
            <a:off x="2123776" y="2097234"/>
            <a:ext cx="3754249" cy="3835400"/>
            <a:chOff x="626279" y="1511300"/>
            <a:chExt cx="3754249" cy="3835400"/>
          </a:xfrm>
        </p:grpSpPr>
        <p:pic>
          <p:nvPicPr>
            <p:cNvPr id="5" name="Picture 4">
              <a:extLst>
                <a:ext uri="{FF2B5EF4-FFF2-40B4-BE49-F238E27FC236}">
                  <a16:creationId xmlns:a16="http://schemas.microsoft.com/office/drawing/2014/main" id="{6306144A-C2E3-DA49-94A2-C130C1BFA6AA}"/>
                </a:ext>
              </a:extLst>
            </p:cNvPr>
            <p:cNvPicPr>
              <a:picLocks noChangeAspect="1"/>
            </p:cNvPicPr>
            <p:nvPr/>
          </p:nvPicPr>
          <p:blipFill>
            <a:blip r:embed="rId2"/>
            <a:stretch>
              <a:fillRect/>
            </a:stretch>
          </p:blipFill>
          <p:spPr>
            <a:xfrm>
              <a:off x="697528" y="1511300"/>
              <a:ext cx="3683000" cy="3835400"/>
            </a:xfrm>
            <a:prstGeom prst="rect">
              <a:avLst/>
            </a:prstGeom>
          </p:spPr>
        </p:pic>
        <p:sp>
          <p:nvSpPr>
            <p:cNvPr id="66" name="TextBox 65">
              <a:extLst>
                <a:ext uri="{FF2B5EF4-FFF2-40B4-BE49-F238E27FC236}">
                  <a16:creationId xmlns:a16="http://schemas.microsoft.com/office/drawing/2014/main" id="{5F03E5F0-80D7-4E45-BA27-8A2F7CF7F9C1}"/>
                </a:ext>
              </a:extLst>
            </p:cNvPr>
            <p:cNvSpPr txBox="1"/>
            <p:nvPr/>
          </p:nvSpPr>
          <p:spPr>
            <a:xfrm rot="16200000">
              <a:off x="-353509" y="3061919"/>
              <a:ext cx="2328907" cy="369332"/>
            </a:xfrm>
            <a:prstGeom prst="rect">
              <a:avLst/>
            </a:prstGeom>
            <a:solidFill>
              <a:schemeClr val="bg1"/>
            </a:solidFill>
          </p:spPr>
          <p:txBody>
            <a:bodyPr wrap="none" rtlCol="0">
              <a:spAutoFit/>
            </a:bodyPr>
            <a:lstStyle/>
            <a:p>
              <a:r>
                <a:rPr lang="en-US" dirty="0"/>
                <a:t>Fraction Mitochondrial</a:t>
              </a:r>
            </a:p>
          </p:txBody>
        </p:sp>
      </p:grpSp>
      <p:sp>
        <p:nvSpPr>
          <p:cNvPr id="68" name="Rectangle 67">
            <a:extLst>
              <a:ext uri="{FF2B5EF4-FFF2-40B4-BE49-F238E27FC236}">
                <a16:creationId xmlns:a16="http://schemas.microsoft.com/office/drawing/2014/main" id="{83C6CC9D-2FA6-5849-9EFC-22F2F710E820}"/>
              </a:ext>
            </a:extLst>
          </p:cNvPr>
          <p:cNvSpPr/>
          <p:nvPr/>
        </p:nvSpPr>
        <p:spPr>
          <a:xfrm>
            <a:off x="2910660" y="4680938"/>
            <a:ext cx="2850078" cy="636933"/>
          </a:xfrm>
          <a:prstGeom prst="rect">
            <a:avLst/>
          </a:prstGeom>
          <a:solidFill>
            <a:schemeClr val="accent6">
              <a:alpha val="1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815DEC5-A6FD-4945-AA82-0F4EA2543B6C}"/>
              </a:ext>
            </a:extLst>
          </p:cNvPr>
          <p:cNvSpPr/>
          <p:nvPr/>
        </p:nvSpPr>
        <p:spPr>
          <a:xfrm>
            <a:off x="2906762" y="2225288"/>
            <a:ext cx="2850078" cy="2468880"/>
          </a:xfrm>
          <a:prstGeom prst="rect">
            <a:avLst/>
          </a:prstGeom>
          <a:solidFill>
            <a:srgbClr val="FF0000">
              <a:alpha val="1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6AF3C38-5B6C-184F-8275-5A55E5805D26}"/>
              </a:ext>
            </a:extLst>
          </p:cNvPr>
          <p:cNvSpPr/>
          <p:nvPr/>
        </p:nvSpPr>
        <p:spPr>
          <a:xfrm>
            <a:off x="4624210" y="2260636"/>
            <a:ext cx="1172116" cy="369332"/>
          </a:xfrm>
          <a:prstGeom prst="rect">
            <a:avLst/>
          </a:prstGeom>
        </p:spPr>
        <p:txBody>
          <a:bodyPr wrap="none">
            <a:spAutoFit/>
          </a:bodyPr>
          <a:lstStyle/>
          <a:p>
            <a:r>
              <a:rPr lang="en-US" dirty="0">
                <a:solidFill>
                  <a:srgbClr val="FF0000"/>
                </a:solidFill>
              </a:rPr>
              <a:t>1,142 cells</a:t>
            </a:r>
          </a:p>
        </p:txBody>
      </p:sp>
      <p:sp>
        <p:nvSpPr>
          <p:cNvPr id="72" name="Rectangle 71">
            <a:extLst>
              <a:ext uri="{FF2B5EF4-FFF2-40B4-BE49-F238E27FC236}">
                <a16:creationId xmlns:a16="http://schemas.microsoft.com/office/drawing/2014/main" id="{FC2DB314-DAF1-C74B-AE84-2143C5A2896F}"/>
              </a:ext>
            </a:extLst>
          </p:cNvPr>
          <p:cNvSpPr/>
          <p:nvPr/>
        </p:nvSpPr>
        <p:spPr>
          <a:xfrm>
            <a:off x="4507192" y="4961769"/>
            <a:ext cx="1289135" cy="369332"/>
          </a:xfrm>
          <a:prstGeom prst="rect">
            <a:avLst/>
          </a:prstGeom>
        </p:spPr>
        <p:txBody>
          <a:bodyPr wrap="none">
            <a:spAutoFit/>
          </a:bodyPr>
          <a:lstStyle/>
          <a:p>
            <a:r>
              <a:rPr lang="en-US" dirty="0">
                <a:solidFill>
                  <a:schemeClr val="accent6">
                    <a:lumMod val="75000"/>
                  </a:schemeClr>
                </a:solidFill>
              </a:rPr>
              <a:t>20,283 cells</a:t>
            </a:r>
          </a:p>
        </p:txBody>
      </p:sp>
      <p:sp>
        <p:nvSpPr>
          <p:cNvPr id="2" name="Title 1">
            <a:extLst>
              <a:ext uri="{FF2B5EF4-FFF2-40B4-BE49-F238E27FC236}">
                <a16:creationId xmlns:a16="http://schemas.microsoft.com/office/drawing/2014/main" id="{153F54BA-F639-72B0-7507-FEA92D3AAE3C}"/>
              </a:ext>
            </a:extLst>
          </p:cNvPr>
          <p:cNvSpPr>
            <a:spLocks noGrp="1"/>
          </p:cNvSpPr>
          <p:nvPr>
            <p:ph type="title"/>
          </p:nvPr>
        </p:nvSpPr>
        <p:spPr>
          <a:xfrm>
            <a:off x="1133061" y="518076"/>
            <a:ext cx="9925877" cy="994172"/>
          </a:xfrm>
        </p:spPr>
        <p:txBody>
          <a:bodyPr>
            <a:noAutofit/>
          </a:bodyPr>
          <a:lstStyle/>
          <a:p>
            <a:r>
              <a:rPr lang="en-US" dirty="0">
                <a:solidFill>
                  <a:schemeClr val="accent6"/>
                </a:solidFill>
              </a:rPr>
              <a:t>QC metrics </a:t>
            </a:r>
            <a:r>
              <a:rPr lang="en-US" dirty="0"/>
              <a:t>– Cell Death</a:t>
            </a:r>
          </a:p>
        </p:txBody>
      </p:sp>
    </p:spTree>
    <p:extLst>
      <p:ext uri="{BB962C8B-B14F-4D97-AF65-F5344CB8AC3E}">
        <p14:creationId xmlns:p14="http://schemas.microsoft.com/office/powerpoint/2010/main" val="592558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4172" y="1690691"/>
            <a:ext cx="4900264" cy="1077363"/>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4173" y="4268258"/>
            <a:ext cx="4822227" cy="1689783"/>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91902" y="4851353"/>
            <a:ext cx="3318852" cy="1624258"/>
          </a:xfrm>
          <a:prstGeom prst="rect">
            <a:avLst/>
          </a:prstGeom>
        </p:spPr>
      </p:pic>
      <p:sp>
        <p:nvSpPr>
          <p:cNvPr id="3" name="TextBox 2"/>
          <p:cNvSpPr txBox="1"/>
          <p:nvPr/>
        </p:nvSpPr>
        <p:spPr>
          <a:xfrm>
            <a:off x="1258037" y="2768052"/>
            <a:ext cx="5080309" cy="1077218"/>
          </a:xfrm>
          <a:prstGeom prst="rect">
            <a:avLst/>
          </a:prstGeom>
          <a:noFill/>
        </p:spPr>
        <p:txBody>
          <a:bodyPr wrap="square" rtlCol="0">
            <a:spAutoFit/>
          </a:bodyPr>
          <a:lstStyle/>
          <a:p>
            <a:pPr marL="285744" indent="-285744">
              <a:buFont typeface="Arial" charset="0"/>
              <a:buChar char="•"/>
            </a:pPr>
            <a:r>
              <a:rPr lang="en-US" sz="1600" dirty="0"/>
              <a:t>Enzymatic treatment and suspension at 37C lead to induction of immediate-early genes (IEG)</a:t>
            </a:r>
          </a:p>
          <a:p>
            <a:pPr marL="285744" indent="-285744">
              <a:buFont typeface="Arial" charset="0"/>
              <a:buChar char="•"/>
            </a:pPr>
            <a:r>
              <a:rPr lang="en-US" sz="1600" dirty="0" err="1"/>
              <a:t>Artifactual</a:t>
            </a:r>
            <a:r>
              <a:rPr lang="en-US" sz="1600" dirty="0"/>
              <a:t>, post-dissociation transcription (and degradation) can obscure underlying transcriptome</a:t>
            </a:r>
          </a:p>
        </p:txBody>
      </p:sp>
      <p:pic>
        <p:nvPicPr>
          <p:cNvPr id="8" name="Picture 7">
            <a:extLst>
              <a:ext uri="{FF2B5EF4-FFF2-40B4-BE49-F238E27FC236}">
                <a16:creationId xmlns:a16="http://schemas.microsoft.com/office/drawing/2014/main" id="{2107ADAD-0593-C1C1-3A8C-A202C552C267}"/>
              </a:ext>
            </a:extLst>
          </p:cNvPr>
          <p:cNvPicPr>
            <a:picLocks noChangeAspect="1"/>
          </p:cNvPicPr>
          <p:nvPr/>
        </p:nvPicPr>
        <p:blipFill rotWithShape="1">
          <a:blip r:embed="rId5"/>
          <a:srcRect r="50994"/>
          <a:stretch/>
        </p:blipFill>
        <p:spPr>
          <a:xfrm>
            <a:off x="6777520" y="1563757"/>
            <a:ext cx="3164329" cy="3287596"/>
          </a:xfrm>
          <a:prstGeom prst="rect">
            <a:avLst/>
          </a:prstGeom>
        </p:spPr>
      </p:pic>
      <p:sp>
        <p:nvSpPr>
          <p:cNvPr id="10" name="Title 1">
            <a:extLst>
              <a:ext uri="{FF2B5EF4-FFF2-40B4-BE49-F238E27FC236}">
                <a16:creationId xmlns:a16="http://schemas.microsoft.com/office/drawing/2014/main" id="{BA699158-814D-7B1F-6E06-AF9D2B8C6E00}"/>
              </a:ext>
            </a:extLst>
          </p:cNvPr>
          <p:cNvSpPr>
            <a:spLocks noGrp="1"/>
          </p:cNvSpPr>
          <p:nvPr>
            <p:ph type="title"/>
          </p:nvPr>
        </p:nvSpPr>
        <p:spPr>
          <a:xfrm>
            <a:off x="1133061" y="518076"/>
            <a:ext cx="9925877" cy="994172"/>
          </a:xfrm>
        </p:spPr>
        <p:txBody>
          <a:bodyPr>
            <a:noAutofit/>
          </a:bodyPr>
          <a:lstStyle/>
          <a:p>
            <a:r>
              <a:rPr lang="en-US" dirty="0">
                <a:solidFill>
                  <a:schemeClr val="accent6"/>
                </a:solidFill>
              </a:rPr>
              <a:t>QC metrics </a:t>
            </a:r>
            <a:r>
              <a:rPr lang="en-US" dirty="0"/>
              <a:t>– Dissociation Stress</a:t>
            </a:r>
          </a:p>
        </p:txBody>
      </p:sp>
    </p:spTree>
    <p:extLst>
      <p:ext uri="{BB962C8B-B14F-4D97-AF65-F5344CB8AC3E}">
        <p14:creationId xmlns:p14="http://schemas.microsoft.com/office/powerpoint/2010/main" val="422945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Anatomy of a 10X 3’-Single Cell Amplicon</a:t>
            </a:r>
          </a:p>
        </p:txBody>
      </p:sp>
      <p:pic>
        <p:nvPicPr>
          <p:cNvPr id="3" name="Picture 2">
            <a:extLst>
              <a:ext uri="{FF2B5EF4-FFF2-40B4-BE49-F238E27FC236}">
                <a16:creationId xmlns:a16="http://schemas.microsoft.com/office/drawing/2014/main" id="{1DF93DCE-7CE8-F544-BB01-7BA6D23E32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3572" y="1891047"/>
            <a:ext cx="8020908" cy="1665330"/>
          </a:xfrm>
          <a:prstGeom prst="rect">
            <a:avLst/>
          </a:prstGeom>
        </p:spPr>
      </p:pic>
      <p:sp>
        <p:nvSpPr>
          <p:cNvPr id="6" name="TextBox 5">
            <a:extLst>
              <a:ext uri="{FF2B5EF4-FFF2-40B4-BE49-F238E27FC236}">
                <a16:creationId xmlns:a16="http://schemas.microsoft.com/office/drawing/2014/main" id="{52078FF4-413B-6D4B-8D72-4F707390171B}"/>
              </a:ext>
            </a:extLst>
          </p:cNvPr>
          <p:cNvSpPr txBox="1"/>
          <p:nvPr/>
        </p:nvSpPr>
        <p:spPr>
          <a:xfrm>
            <a:off x="838200" y="1271016"/>
            <a:ext cx="3890745" cy="523220"/>
          </a:xfrm>
          <a:prstGeom prst="rect">
            <a:avLst/>
          </a:prstGeom>
          <a:noFill/>
        </p:spPr>
        <p:txBody>
          <a:bodyPr wrap="none" rtlCol="0">
            <a:spAutoFit/>
          </a:bodyPr>
          <a:lstStyle/>
          <a:p>
            <a:r>
              <a:rPr lang="en-US" sz="2800" dirty="0">
                <a:solidFill>
                  <a:schemeClr val="accent6"/>
                </a:solidFill>
              </a:rPr>
              <a:t>V3 / </a:t>
            </a:r>
            <a:r>
              <a:rPr lang="en-US" sz="2800" dirty="0" err="1">
                <a:solidFill>
                  <a:schemeClr val="accent6"/>
                </a:solidFill>
              </a:rPr>
              <a:t>NextGem</a:t>
            </a:r>
            <a:r>
              <a:rPr lang="en-US" sz="2800" dirty="0">
                <a:solidFill>
                  <a:schemeClr val="accent6"/>
                </a:solidFill>
              </a:rPr>
              <a:t> Chemistry</a:t>
            </a:r>
          </a:p>
        </p:txBody>
      </p:sp>
      <p:sp>
        <p:nvSpPr>
          <p:cNvPr id="8" name="TextBox 7">
            <a:extLst>
              <a:ext uri="{FF2B5EF4-FFF2-40B4-BE49-F238E27FC236}">
                <a16:creationId xmlns:a16="http://schemas.microsoft.com/office/drawing/2014/main" id="{697216FB-E5CC-604B-88C1-76EA379576EC}"/>
              </a:ext>
            </a:extLst>
          </p:cNvPr>
          <p:cNvSpPr txBox="1"/>
          <p:nvPr/>
        </p:nvSpPr>
        <p:spPr>
          <a:xfrm>
            <a:off x="4845818" y="4042375"/>
            <a:ext cx="1117614" cy="369332"/>
          </a:xfrm>
          <a:prstGeom prst="rect">
            <a:avLst/>
          </a:prstGeom>
          <a:noFill/>
        </p:spPr>
        <p:txBody>
          <a:bodyPr wrap="none" rtlCol="0">
            <a:spAutoFit/>
          </a:bodyPr>
          <a:lstStyle/>
          <a:p>
            <a:r>
              <a:rPr lang="en-US" dirty="0"/>
              <a:t>12bp UMI</a:t>
            </a:r>
          </a:p>
        </p:txBody>
      </p:sp>
      <p:pic>
        <p:nvPicPr>
          <p:cNvPr id="4" name="Picture 3">
            <a:extLst>
              <a:ext uri="{FF2B5EF4-FFF2-40B4-BE49-F238E27FC236}">
                <a16:creationId xmlns:a16="http://schemas.microsoft.com/office/drawing/2014/main" id="{E58A1772-E198-D814-7AE1-8A828BEADB8F}"/>
              </a:ext>
            </a:extLst>
          </p:cNvPr>
          <p:cNvPicPr>
            <a:picLocks noChangeAspect="1"/>
          </p:cNvPicPr>
          <p:nvPr/>
        </p:nvPicPr>
        <p:blipFill>
          <a:blip r:embed="rId3"/>
          <a:stretch>
            <a:fillRect/>
          </a:stretch>
        </p:blipFill>
        <p:spPr>
          <a:xfrm>
            <a:off x="3032080" y="4359891"/>
            <a:ext cx="7772400" cy="1545938"/>
          </a:xfrm>
          <a:prstGeom prst="rect">
            <a:avLst/>
          </a:prstGeom>
        </p:spPr>
      </p:pic>
      <p:sp>
        <p:nvSpPr>
          <p:cNvPr id="5" name="TextBox 4">
            <a:extLst>
              <a:ext uri="{FF2B5EF4-FFF2-40B4-BE49-F238E27FC236}">
                <a16:creationId xmlns:a16="http://schemas.microsoft.com/office/drawing/2014/main" id="{6DDA754C-B80E-FDC3-367C-9D8A3307315A}"/>
              </a:ext>
            </a:extLst>
          </p:cNvPr>
          <p:cNvSpPr txBox="1"/>
          <p:nvPr/>
        </p:nvSpPr>
        <p:spPr>
          <a:xfrm>
            <a:off x="1105591" y="2438517"/>
            <a:ext cx="1926489" cy="523220"/>
          </a:xfrm>
          <a:prstGeom prst="rect">
            <a:avLst/>
          </a:prstGeom>
          <a:noFill/>
        </p:spPr>
        <p:txBody>
          <a:bodyPr wrap="none" rtlCol="0">
            <a:spAutoFit/>
          </a:bodyPr>
          <a:lstStyle/>
          <a:p>
            <a:r>
              <a:rPr lang="en-US" sz="2800" dirty="0"/>
              <a:t>Single Index</a:t>
            </a:r>
          </a:p>
        </p:txBody>
      </p:sp>
      <p:sp>
        <p:nvSpPr>
          <p:cNvPr id="7" name="TextBox 6">
            <a:extLst>
              <a:ext uri="{FF2B5EF4-FFF2-40B4-BE49-F238E27FC236}">
                <a16:creationId xmlns:a16="http://schemas.microsoft.com/office/drawing/2014/main" id="{3E0780B9-7B66-1122-C9D3-E800161A9533}"/>
              </a:ext>
            </a:extLst>
          </p:cNvPr>
          <p:cNvSpPr txBox="1"/>
          <p:nvPr/>
        </p:nvSpPr>
        <p:spPr>
          <a:xfrm>
            <a:off x="1105591" y="4871250"/>
            <a:ext cx="1726114" cy="523220"/>
          </a:xfrm>
          <a:prstGeom prst="rect">
            <a:avLst/>
          </a:prstGeom>
          <a:noFill/>
        </p:spPr>
        <p:txBody>
          <a:bodyPr wrap="none" rtlCol="0">
            <a:spAutoFit/>
          </a:bodyPr>
          <a:lstStyle/>
          <a:p>
            <a:r>
              <a:rPr lang="en-US" sz="2800" dirty="0"/>
              <a:t>Dual Index</a:t>
            </a:r>
          </a:p>
        </p:txBody>
      </p:sp>
    </p:spTree>
    <p:extLst>
      <p:ext uri="{BB962C8B-B14F-4D97-AF65-F5344CB8AC3E}">
        <p14:creationId xmlns:p14="http://schemas.microsoft.com/office/powerpoint/2010/main" val="3630247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BD2797B7-8282-C608-291D-576E8E8183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616"/>
          <a:stretch/>
        </p:blipFill>
        <p:spPr bwMode="auto">
          <a:xfrm>
            <a:off x="2593634" y="1108543"/>
            <a:ext cx="3268578" cy="226353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677D6135-A934-2D06-3360-395B97BBF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251"/>
          <a:stretch/>
        </p:blipFill>
        <p:spPr bwMode="auto">
          <a:xfrm>
            <a:off x="6201019" y="1108544"/>
            <a:ext cx="3268578" cy="215299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A185997D-48A4-A555-CB10-3F28FE3F6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634" y="3372074"/>
            <a:ext cx="3268578" cy="312187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7E3B3E33-C856-E5DE-A5FF-B0580BE6DD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801" y="3327802"/>
            <a:ext cx="3268578" cy="3073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CA2179-FAED-4F43-F0D6-4C30B858BCDE}"/>
              </a:ext>
            </a:extLst>
          </p:cNvPr>
          <p:cNvSpPr txBox="1"/>
          <p:nvPr/>
        </p:nvSpPr>
        <p:spPr>
          <a:xfrm>
            <a:off x="172280" y="1515588"/>
            <a:ext cx="2421354" cy="1477328"/>
          </a:xfrm>
          <a:prstGeom prst="rect">
            <a:avLst/>
          </a:prstGeom>
          <a:noFill/>
        </p:spPr>
        <p:txBody>
          <a:bodyPr wrap="square" rtlCol="0">
            <a:spAutoFit/>
          </a:bodyPr>
          <a:lstStyle/>
          <a:p>
            <a:pPr algn="r"/>
            <a:r>
              <a:rPr lang="en-US" dirty="0">
                <a:solidFill>
                  <a:schemeClr val="accent6"/>
                </a:solidFill>
              </a:rPr>
              <a:t>UMI counts:</a:t>
            </a:r>
          </a:p>
          <a:p>
            <a:pPr algn="r"/>
            <a:r>
              <a:rPr lang="en-US" dirty="0">
                <a:solidFill>
                  <a:srgbClr val="FF0000"/>
                </a:solidFill>
              </a:rPr>
              <a:t>Cell types</a:t>
            </a:r>
          </a:p>
          <a:p>
            <a:pPr algn="r"/>
            <a:r>
              <a:rPr lang="en-US" dirty="0"/>
              <a:t>Viability</a:t>
            </a:r>
          </a:p>
          <a:p>
            <a:pPr algn="r"/>
            <a:r>
              <a:rPr lang="en-US" dirty="0"/>
              <a:t>Sequencing depth</a:t>
            </a:r>
          </a:p>
          <a:p>
            <a:pPr algn="r"/>
            <a:r>
              <a:rPr lang="en-US" dirty="0"/>
              <a:t>Library handling</a:t>
            </a:r>
          </a:p>
        </p:txBody>
      </p:sp>
      <p:sp>
        <p:nvSpPr>
          <p:cNvPr id="5" name="TextBox 4">
            <a:extLst>
              <a:ext uri="{FF2B5EF4-FFF2-40B4-BE49-F238E27FC236}">
                <a16:creationId xmlns:a16="http://schemas.microsoft.com/office/drawing/2014/main" id="{D2B7BA12-3C0D-F8F4-9AF3-7DCE40F4B5B8}"/>
              </a:ext>
            </a:extLst>
          </p:cNvPr>
          <p:cNvSpPr txBox="1"/>
          <p:nvPr/>
        </p:nvSpPr>
        <p:spPr>
          <a:xfrm>
            <a:off x="172280" y="3865085"/>
            <a:ext cx="2421354" cy="1477328"/>
          </a:xfrm>
          <a:prstGeom prst="rect">
            <a:avLst/>
          </a:prstGeom>
          <a:noFill/>
        </p:spPr>
        <p:txBody>
          <a:bodyPr wrap="square" rtlCol="0">
            <a:spAutoFit/>
          </a:bodyPr>
          <a:lstStyle/>
          <a:p>
            <a:pPr algn="r"/>
            <a:r>
              <a:rPr lang="en-US" dirty="0">
                <a:solidFill>
                  <a:schemeClr val="accent6"/>
                </a:solidFill>
              </a:rPr>
              <a:t>Ribosomal %</a:t>
            </a:r>
          </a:p>
          <a:p>
            <a:pPr algn="r"/>
            <a:r>
              <a:rPr lang="en-US" dirty="0">
                <a:solidFill>
                  <a:srgbClr val="FF0000"/>
                </a:solidFill>
              </a:rPr>
              <a:t>Cell types</a:t>
            </a:r>
          </a:p>
          <a:p>
            <a:pPr algn="r"/>
            <a:r>
              <a:rPr lang="en-US" dirty="0">
                <a:solidFill>
                  <a:srgbClr val="FF0000"/>
                </a:solidFill>
              </a:rPr>
              <a:t>Activation / Metabolism</a:t>
            </a:r>
          </a:p>
          <a:p>
            <a:pPr algn="r"/>
            <a:r>
              <a:rPr lang="en-US" dirty="0"/>
              <a:t>Sequencing depth</a:t>
            </a:r>
          </a:p>
          <a:p>
            <a:pPr algn="r"/>
            <a:r>
              <a:rPr lang="en-US" i="1" dirty="0"/>
              <a:t>(normalization artifact)</a:t>
            </a:r>
          </a:p>
        </p:txBody>
      </p:sp>
      <p:sp>
        <p:nvSpPr>
          <p:cNvPr id="6" name="TextBox 5">
            <a:extLst>
              <a:ext uri="{FF2B5EF4-FFF2-40B4-BE49-F238E27FC236}">
                <a16:creationId xmlns:a16="http://schemas.microsoft.com/office/drawing/2014/main" id="{7AD14E5E-03A4-876C-00A9-B8FE32B95B18}"/>
              </a:ext>
            </a:extLst>
          </p:cNvPr>
          <p:cNvSpPr txBox="1"/>
          <p:nvPr/>
        </p:nvSpPr>
        <p:spPr>
          <a:xfrm>
            <a:off x="9469597" y="1501644"/>
            <a:ext cx="2421354" cy="1477328"/>
          </a:xfrm>
          <a:prstGeom prst="rect">
            <a:avLst/>
          </a:prstGeom>
          <a:noFill/>
        </p:spPr>
        <p:txBody>
          <a:bodyPr wrap="square" rtlCol="0">
            <a:spAutoFit/>
          </a:bodyPr>
          <a:lstStyle/>
          <a:p>
            <a:r>
              <a:rPr lang="en-US" dirty="0">
                <a:solidFill>
                  <a:schemeClr val="accent6"/>
                </a:solidFill>
              </a:rPr>
              <a:t>Mitochondrial %</a:t>
            </a:r>
          </a:p>
          <a:p>
            <a:r>
              <a:rPr lang="en-US" dirty="0"/>
              <a:t>Dying cells</a:t>
            </a:r>
          </a:p>
          <a:p>
            <a:r>
              <a:rPr lang="en-US" dirty="0">
                <a:solidFill>
                  <a:srgbClr val="FF0000"/>
                </a:solidFill>
              </a:rPr>
              <a:t>Respiration activity!</a:t>
            </a:r>
          </a:p>
          <a:p>
            <a:r>
              <a:rPr lang="en-US" dirty="0">
                <a:solidFill>
                  <a:srgbClr val="FF0000"/>
                </a:solidFill>
              </a:rPr>
              <a:t>(some cells have &gt; 50% but are alive!)</a:t>
            </a:r>
          </a:p>
        </p:txBody>
      </p:sp>
      <p:sp>
        <p:nvSpPr>
          <p:cNvPr id="7" name="TextBox 6">
            <a:extLst>
              <a:ext uri="{FF2B5EF4-FFF2-40B4-BE49-F238E27FC236}">
                <a16:creationId xmlns:a16="http://schemas.microsoft.com/office/drawing/2014/main" id="{7FC7A10E-66F8-CD59-48CC-08896217D750}"/>
              </a:ext>
            </a:extLst>
          </p:cNvPr>
          <p:cNvSpPr txBox="1"/>
          <p:nvPr/>
        </p:nvSpPr>
        <p:spPr>
          <a:xfrm>
            <a:off x="9469596" y="3702705"/>
            <a:ext cx="2722403" cy="923330"/>
          </a:xfrm>
          <a:prstGeom prst="rect">
            <a:avLst/>
          </a:prstGeom>
          <a:noFill/>
        </p:spPr>
        <p:txBody>
          <a:bodyPr wrap="square" rtlCol="0">
            <a:spAutoFit/>
          </a:bodyPr>
          <a:lstStyle/>
          <a:p>
            <a:r>
              <a:rPr lang="en-US" dirty="0">
                <a:solidFill>
                  <a:schemeClr val="accent6"/>
                </a:solidFill>
              </a:rPr>
              <a:t>Immediate-Early Genes</a:t>
            </a:r>
          </a:p>
          <a:p>
            <a:r>
              <a:rPr lang="en-US" dirty="0"/>
              <a:t>Post-</a:t>
            </a:r>
            <a:r>
              <a:rPr lang="en-US" dirty="0" err="1"/>
              <a:t>dissoc</a:t>
            </a:r>
            <a:r>
              <a:rPr lang="en-US" dirty="0"/>
              <a:t>. stress</a:t>
            </a:r>
          </a:p>
          <a:p>
            <a:r>
              <a:rPr lang="en-US" dirty="0">
                <a:solidFill>
                  <a:srgbClr val="FF0000"/>
                </a:solidFill>
              </a:rPr>
              <a:t>In vivo acute activation</a:t>
            </a:r>
          </a:p>
        </p:txBody>
      </p:sp>
      <p:sp>
        <p:nvSpPr>
          <p:cNvPr id="8" name="Title 1">
            <a:extLst>
              <a:ext uri="{FF2B5EF4-FFF2-40B4-BE49-F238E27FC236}">
                <a16:creationId xmlns:a16="http://schemas.microsoft.com/office/drawing/2014/main" id="{A74E2B61-DF9E-D3A6-6303-B241CA9FC67C}"/>
              </a:ext>
            </a:extLst>
          </p:cNvPr>
          <p:cNvSpPr>
            <a:spLocks noGrp="1"/>
          </p:cNvSpPr>
          <p:nvPr>
            <p:ph type="title"/>
          </p:nvPr>
        </p:nvSpPr>
        <p:spPr>
          <a:xfrm>
            <a:off x="1133061" y="175373"/>
            <a:ext cx="9925877" cy="994172"/>
          </a:xfrm>
        </p:spPr>
        <p:txBody>
          <a:bodyPr>
            <a:noAutofit/>
          </a:bodyPr>
          <a:lstStyle/>
          <a:p>
            <a:r>
              <a:rPr lang="en-US" dirty="0">
                <a:solidFill>
                  <a:schemeClr val="accent6"/>
                </a:solidFill>
              </a:rPr>
              <a:t>QC metrics</a:t>
            </a:r>
            <a:endParaRPr lang="en-US" dirty="0"/>
          </a:p>
        </p:txBody>
      </p:sp>
      <p:sp>
        <p:nvSpPr>
          <p:cNvPr id="10" name="TextBox 9">
            <a:extLst>
              <a:ext uri="{FF2B5EF4-FFF2-40B4-BE49-F238E27FC236}">
                <a16:creationId xmlns:a16="http://schemas.microsoft.com/office/drawing/2014/main" id="{F3F6BC68-E282-DCFD-9EA5-CA257C8095F9}"/>
              </a:ext>
            </a:extLst>
          </p:cNvPr>
          <p:cNvSpPr txBox="1"/>
          <p:nvPr/>
        </p:nvSpPr>
        <p:spPr>
          <a:xfrm>
            <a:off x="4081669" y="417845"/>
            <a:ext cx="6096000" cy="523220"/>
          </a:xfrm>
          <a:prstGeom prst="rect">
            <a:avLst/>
          </a:prstGeom>
          <a:noFill/>
        </p:spPr>
        <p:txBody>
          <a:bodyPr wrap="square">
            <a:spAutoFit/>
          </a:bodyPr>
          <a:lstStyle/>
          <a:p>
            <a:r>
              <a:rPr lang="en-US" sz="2800" dirty="0">
                <a:latin typeface="+mj-lt"/>
              </a:rPr>
              <a:t>don’t always correspond to artifacts</a:t>
            </a:r>
          </a:p>
        </p:txBody>
      </p:sp>
    </p:spTree>
    <p:extLst>
      <p:ext uri="{BB962C8B-B14F-4D97-AF65-F5344CB8AC3E}">
        <p14:creationId xmlns:p14="http://schemas.microsoft.com/office/powerpoint/2010/main" val="3775431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BEFAC-4F24-76BB-3857-65A92746EC1C}"/>
              </a:ext>
            </a:extLst>
          </p:cNvPr>
          <p:cNvPicPr>
            <a:picLocks noChangeAspect="1"/>
          </p:cNvPicPr>
          <p:nvPr/>
        </p:nvPicPr>
        <p:blipFill>
          <a:blip r:embed="rId2"/>
          <a:stretch>
            <a:fillRect/>
          </a:stretch>
        </p:blipFill>
        <p:spPr>
          <a:xfrm>
            <a:off x="6096001" y="1853465"/>
            <a:ext cx="3610487" cy="3548637"/>
          </a:xfrm>
          <a:prstGeom prst="rect">
            <a:avLst/>
          </a:prstGeom>
        </p:spPr>
      </p:pic>
      <p:pic>
        <p:nvPicPr>
          <p:cNvPr id="5122" name="Picture 2">
            <a:extLst>
              <a:ext uri="{FF2B5EF4-FFF2-40B4-BE49-F238E27FC236}">
                <a16:creationId xmlns:a16="http://schemas.microsoft.com/office/drawing/2014/main" id="{9FAD571B-839C-9507-435C-D58D0B36D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813" y="4140779"/>
            <a:ext cx="2738866" cy="150891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82AB26D-6086-0EC0-A914-00BE7A275596}"/>
              </a:ext>
            </a:extLst>
          </p:cNvPr>
          <p:cNvGrpSpPr/>
          <p:nvPr/>
        </p:nvGrpSpPr>
        <p:grpSpPr>
          <a:xfrm>
            <a:off x="2485514" y="1790550"/>
            <a:ext cx="2580658" cy="2232646"/>
            <a:chOff x="1282019" y="1244400"/>
            <a:chExt cx="3440877" cy="2976861"/>
          </a:xfrm>
        </p:grpSpPr>
        <p:pic>
          <p:nvPicPr>
            <p:cNvPr id="5" name="Picture 4">
              <a:extLst>
                <a:ext uri="{FF2B5EF4-FFF2-40B4-BE49-F238E27FC236}">
                  <a16:creationId xmlns:a16="http://schemas.microsoft.com/office/drawing/2014/main" id="{FBD4CCC1-B812-B80A-D945-05F2F4A8D72A}"/>
                </a:ext>
              </a:extLst>
            </p:cNvPr>
            <p:cNvPicPr>
              <a:picLocks noChangeAspect="1"/>
            </p:cNvPicPr>
            <p:nvPr/>
          </p:nvPicPr>
          <p:blipFill>
            <a:blip r:embed="rId4"/>
            <a:stretch>
              <a:fillRect/>
            </a:stretch>
          </p:blipFill>
          <p:spPr>
            <a:xfrm>
              <a:off x="1282019" y="1398289"/>
              <a:ext cx="3373552" cy="2822972"/>
            </a:xfrm>
            <a:prstGeom prst="rect">
              <a:avLst/>
            </a:prstGeom>
          </p:spPr>
        </p:pic>
        <p:sp>
          <p:nvSpPr>
            <p:cNvPr id="7" name="TextBox 6">
              <a:extLst>
                <a:ext uri="{FF2B5EF4-FFF2-40B4-BE49-F238E27FC236}">
                  <a16:creationId xmlns:a16="http://schemas.microsoft.com/office/drawing/2014/main" id="{22C0FE6E-B0D9-99EE-0C4F-614074135852}"/>
                </a:ext>
              </a:extLst>
            </p:cNvPr>
            <p:cNvSpPr txBox="1"/>
            <p:nvPr/>
          </p:nvSpPr>
          <p:spPr>
            <a:xfrm>
              <a:off x="1886223" y="1244400"/>
              <a:ext cx="2836673" cy="338555"/>
            </a:xfrm>
            <a:prstGeom prst="rect">
              <a:avLst/>
            </a:prstGeom>
            <a:noFill/>
          </p:spPr>
          <p:txBody>
            <a:bodyPr wrap="none" rtlCol="0">
              <a:spAutoFit/>
            </a:bodyPr>
            <a:lstStyle/>
            <a:p>
              <a:r>
                <a:rPr lang="en-US" sz="1050" dirty="0" err="1"/>
                <a:t>Köster</a:t>
              </a:r>
              <a:r>
                <a:rPr lang="en-US" sz="1050" dirty="0"/>
                <a:t>…Weitz. </a:t>
              </a:r>
              <a:r>
                <a:rPr lang="en-US" sz="1050" i="1" dirty="0"/>
                <a:t>Lab on a Chip </a:t>
              </a:r>
              <a:r>
                <a:rPr lang="en-US" sz="1050" dirty="0"/>
                <a:t>(2008)</a:t>
              </a:r>
            </a:p>
          </p:txBody>
        </p:sp>
      </p:grpSp>
      <p:sp>
        <p:nvSpPr>
          <p:cNvPr id="9" name="Title 1">
            <a:extLst>
              <a:ext uri="{FF2B5EF4-FFF2-40B4-BE49-F238E27FC236}">
                <a16:creationId xmlns:a16="http://schemas.microsoft.com/office/drawing/2014/main" id="{D902557A-A4B6-1C26-55D7-E47C3677D5CB}"/>
              </a:ext>
            </a:extLst>
          </p:cNvPr>
          <p:cNvSpPr>
            <a:spLocks noGrp="1"/>
          </p:cNvSpPr>
          <p:nvPr>
            <p:ph type="title"/>
          </p:nvPr>
        </p:nvSpPr>
        <p:spPr>
          <a:xfrm>
            <a:off x="1718310" y="612000"/>
            <a:ext cx="7886700" cy="994172"/>
          </a:xfrm>
        </p:spPr>
        <p:txBody>
          <a:bodyPr/>
          <a:lstStyle/>
          <a:p>
            <a:r>
              <a:rPr lang="en-US" dirty="0">
                <a:solidFill>
                  <a:schemeClr val="accent6"/>
                </a:solidFill>
              </a:rPr>
              <a:t>Doublets / </a:t>
            </a:r>
            <a:r>
              <a:rPr lang="en-US" dirty="0" err="1">
                <a:solidFill>
                  <a:schemeClr val="accent6"/>
                </a:solidFill>
              </a:rPr>
              <a:t>Multiplets</a:t>
            </a:r>
            <a:endParaRPr lang="en-US" dirty="0">
              <a:solidFill>
                <a:schemeClr val="accent6"/>
              </a:solidFill>
            </a:endParaRPr>
          </a:p>
        </p:txBody>
      </p:sp>
    </p:spTree>
    <p:extLst>
      <p:ext uri="{BB962C8B-B14F-4D97-AF65-F5344CB8AC3E}">
        <p14:creationId xmlns:p14="http://schemas.microsoft.com/office/powerpoint/2010/main" val="1579835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E959-24FD-6146-A598-C5B8C2ACB31F}"/>
              </a:ext>
            </a:extLst>
          </p:cNvPr>
          <p:cNvSpPr>
            <a:spLocks noGrp="1"/>
          </p:cNvSpPr>
          <p:nvPr>
            <p:ph type="title"/>
          </p:nvPr>
        </p:nvSpPr>
        <p:spPr>
          <a:xfrm>
            <a:off x="1718310" y="592489"/>
            <a:ext cx="7886700" cy="994172"/>
          </a:xfrm>
        </p:spPr>
        <p:txBody>
          <a:bodyPr/>
          <a:lstStyle/>
          <a:p>
            <a:r>
              <a:rPr lang="en-US" dirty="0"/>
              <a:t>Doublet Filtering</a:t>
            </a:r>
          </a:p>
        </p:txBody>
      </p:sp>
      <p:pic>
        <p:nvPicPr>
          <p:cNvPr id="5" name="Picture 4">
            <a:extLst>
              <a:ext uri="{FF2B5EF4-FFF2-40B4-BE49-F238E27FC236}">
                <a16:creationId xmlns:a16="http://schemas.microsoft.com/office/drawing/2014/main" id="{FE04E654-7BAF-BA44-B499-20B59260EB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8625" y="1628179"/>
            <a:ext cx="2091087" cy="1661972"/>
          </a:xfrm>
          <a:prstGeom prst="rect">
            <a:avLst/>
          </a:prstGeom>
        </p:spPr>
      </p:pic>
      <p:grpSp>
        <p:nvGrpSpPr>
          <p:cNvPr id="7" name="Group 6">
            <a:extLst>
              <a:ext uri="{FF2B5EF4-FFF2-40B4-BE49-F238E27FC236}">
                <a16:creationId xmlns:a16="http://schemas.microsoft.com/office/drawing/2014/main" id="{D6F71853-62A9-1047-ADA7-778049478A92}"/>
              </a:ext>
            </a:extLst>
          </p:cNvPr>
          <p:cNvGrpSpPr/>
          <p:nvPr/>
        </p:nvGrpSpPr>
        <p:grpSpPr>
          <a:xfrm>
            <a:off x="5375008" y="1628179"/>
            <a:ext cx="2380879" cy="1605134"/>
            <a:chOff x="979854" y="1364761"/>
            <a:chExt cx="6200532" cy="4180255"/>
          </a:xfrm>
        </p:grpSpPr>
        <p:pic>
          <p:nvPicPr>
            <p:cNvPr id="4" name="Picture 3">
              <a:extLst>
                <a:ext uri="{FF2B5EF4-FFF2-40B4-BE49-F238E27FC236}">
                  <a16:creationId xmlns:a16="http://schemas.microsoft.com/office/drawing/2014/main" id="{2A6D2743-AFE7-924E-B67B-F5156C9256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9854" y="1364761"/>
              <a:ext cx="6200532" cy="4180255"/>
            </a:xfrm>
            <a:prstGeom prst="rect">
              <a:avLst/>
            </a:prstGeom>
          </p:spPr>
        </p:pic>
        <p:sp>
          <p:nvSpPr>
            <p:cNvPr id="6" name="Round Single Corner Rectangle 5">
              <a:extLst>
                <a:ext uri="{FF2B5EF4-FFF2-40B4-BE49-F238E27FC236}">
                  <a16:creationId xmlns:a16="http://schemas.microsoft.com/office/drawing/2014/main" id="{D802266D-0B28-684E-8967-FB84DA15F787}"/>
                </a:ext>
              </a:extLst>
            </p:cNvPr>
            <p:cNvSpPr/>
            <p:nvPr/>
          </p:nvSpPr>
          <p:spPr>
            <a:xfrm>
              <a:off x="1172308" y="1690688"/>
              <a:ext cx="586154" cy="513250"/>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 name="TextBox 7">
            <a:extLst>
              <a:ext uri="{FF2B5EF4-FFF2-40B4-BE49-F238E27FC236}">
                <a16:creationId xmlns:a16="http://schemas.microsoft.com/office/drawing/2014/main" id="{C1905D26-97FB-2148-BFBF-0581670BF092}"/>
              </a:ext>
            </a:extLst>
          </p:cNvPr>
          <p:cNvSpPr txBox="1"/>
          <p:nvPr/>
        </p:nvSpPr>
        <p:spPr>
          <a:xfrm>
            <a:off x="8252680" y="5534758"/>
            <a:ext cx="2178610" cy="300082"/>
          </a:xfrm>
          <a:prstGeom prst="rect">
            <a:avLst/>
          </a:prstGeom>
          <a:noFill/>
        </p:spPr>
        <p:txBody>
          <a:bodyPr wrap="none" rtlCol="0">
            <a:spAutoFit/>
          </a:bodyPr>
          <a:lstStyle/>
          <a:p>
            <a:r>
              <a:rPr lang="en-US" sz="1350" dirty="0" err="1"/>
              <a:t>Wolock</a:t>
            </a:r>
            <a:r>
              <a:rPr lang="en-US" sz="1350" dirty="0"/>
              <a:t> et al.  (2018) </a:t>
            </a:r>
            <a:r>
              <a:rPr lang="en-US" sz="1350" dirty="0" err="1"/>
              <a:t>bioRxiv</a:t>
            </a:r>
            <a:endParaRPr lang="en-US" sz="1350" dirty="0"/>
          </a:p>
        </p:txBody>
      </p:sp>
      <p:pic>
        <p:nvPicPr>
          <p:cNvPr id="9" name="Picture 8">
            <a:extLst>
              <a:ext uri="{FF2B5EF4-FFF2-40B4-BE49-F238E27FC236}">
                <a16:creationId xmlns:a16="http://schemas.microsoft.com/office/drawing/2014/main" id="{04565801-4C5B-5843-B2F4-0BC3378067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8485" y="3495624"/>
            <a:ext cx="4523979" cy="1956098"/>
          </a:xfrm>
          <a:prstGeom prst="rect">
            <a:avLst/>
          </a:prstGeom>
        </p:spPr>
      </p:pic>
      <p:sp>
        <p:nvSpPr>
          <p:cNvPr id="11" name="Rectangle 10">
            <a:extLst>
              <a:ext uri="{FF2B5EF4-FFF2-40B4-BE49-F238E27FC236}">
                <a16:creationId xmlns:a16="http://schemas.microsoft.com/office/drawing/2014/main" id="{246A7764-5C6B-B049-9F57-222FD40449E9}"/>
              </a:ext>
            </a:extLst>
          </p:cNvPr>
          <p:cNvSpPr/>
          <p:nvPr/>
        </p:nvSpPr>
        <p:spPr>
          <a:xfrm>
            <a:off x="1598861" y="2616178"/>
            <a:ext cx="3545245" cy="2839239"/>
          </a:xfrm>
          <a:prstGeom prst="rect">
            <a:avLst/>
          </a:prstGeom>
        </p:spPr>
        <p:txBody>
          <a:bodyPr wrap="square">
            <a:spAutoFit/>
          </a:bodyPr>
          <a:lstStyle/>
          <a:p>
            <a:pPr>
              <a:buFont typeface="Arial" panose="020B0604020202020204" pitchFamily="34" charset="0"/>
              <a:buChar char="•"/>
            </a:pPr>
            <a:r>
              <a:rPr lang="en-US" sz="1350" dirty="0">
                <a:solidFill>
                  <a:srgbClr val="0366D6"/>
                </a:solidFill>
                <a:latin typeface="-apple-system"/>
                <a:hlinkClick r:id="rId5"/>
              </a:rPr>
              <a:t>DoubletFinder</a:t>
            </a:r>
            <a:r>
              <a:rPr lang="en-US" sz="1350" dirty="0">
                <a:solidFill>
                  <a:srgbClr val="24292E"/>
                </a:solidFill>
                <a:latin typeface="-apple-system"/>
              </a:rPr>
              <a:t> - [R] - </a:t>
            </a:r>
            <a:r>
              <a:rPr lang="en-US" sz="1050" dirty="0">
                <a:solidFill>
                  <a:srgbClr val="24292E"/>
                </a:solidFill>
                <a:latin typeface="-apple-system"/>
              </a:rPr>
              <a:t>Doublet detection in single-cell RNA sequencing data using artificial nearest neighbors. </a:t>
            </a:r>
            <a:r>
              <a:rPr lang="en-US" sz="1050" dirty="0">
                <a:solidFill>
                  <a:srgbClr val="0366D6"/>
                </a:solidFill>
                <a:latin typeface="-apple-system"/>
                <a:hlinkClick r:id="rId6"/>
              </a:rPr>
              <a:t>BioRxiv</a:t>
            </a:r>
            <a:endParaRPr lang="en-US" sz="1500" dirty="0">
              <a:solidFill>
                <a:srgbClr val="0366D6"/>
              </a:solidFill>
              <a:latin typeface="-apple-system"/>
            </a:endParaRPr>
          </a:p>
          <a:p>
            <a:pPr>
              <a:buFont typeface="Arial" panose="020B0604020202020204" pitchFamily="34" charset="0"/>
              <a:buChar char="•"/>
            </a:pPr>
            <a:endParaRPr lang="en-US" sz="1350" dirty="0">
              <a:solidFill>
                <a:srgbClr val="24292E"/>
              </a:solidFill>
              <a:latin typeface="-apple-system"/>
            </a:endParaRPr>
          </a:p>
          <a:p>
            <a:pPr>
              <a:buFont typeface="Arial" panose="020B0604020202020204" pitchFamily="34" charset="0"/>
              <a:buChar char="•"/>
            </a:pPr>
            <a:r>
              <a:rPr lang="en-US" sz="1350" dirty="0">
                <a:solidFill>
                  <a:srgbClr val="0366D6"/>
                </a:solidFill>
                <a:latin typeface="-apple-system"/>
                <a:hlinkClick r:id="rId7"/>
              </a:rPr>
              <a:t>DoubletDecon</a:t>
            </a:r>
            <a:r>
              <a:rPr lang="en-US" sz="1350" dirty="0">
                <a:solidFill>
                  <a:srgbClr val="24292E"/>
                </a:solidFill>
                <a:latin typeface="-apple-system"/>
              </a:rPr>
              <a:t> - [R] - </a:t>
            </a:r>
            <a:r>
              <a:rPr lang="en-US" sz="1050" dirty="0">
                <a:solidFill>
                  <a:srgbClr val="24292E"/>
                </a:solidFill>
                <a:latin typeface="-apple-system"/>
              </a:rPr>
              <a:t>Cell-State Aware Removal of Single-Cell RNA-</a:t>
            </a:r>
            <a:r>
              <a:rPr lang="en-US" sz="1050" dirty="0" err="1">
                <a:solidFill>
                  <a:srgbClr val="24292E"/>
                </a:solidFill>
                <a:latin typeface="-apple-system"/>
              </a:rPr>
              <a:t>Seq</a:t>
            </a:r>
            <a:r>
              <a:rPr lang="en-US" sz="1050" dirty="0">
                <a:solidFill>
                  <a:srgbClr val="24292E"/>
                </a:solidFill>
                <a:latin typeface="-apple-system"/>
              </a:rPr>
              <a:t> Doublets. [</a:t>
            </a:r>
            <a:r>
              <a:rPr lang="en-US" sz="1050" dirty="0" err="1">
                <a:solidFill>
                  <a:srgbClr val="24292E"/>
                </a:solidFill>
                <a:latin typeface="-apple-system"/>
              </a:rPr>
              <a:t>BioRxiv</a:t>
            </a:r>
            <a:r>
              <a:rPr lang="en-US" sz="1050" dirty="0">
                <a:solidFill>
                  <a:srgbClr val="24292E"/>
                </a:solidFill>
                <a:latin typeface="-apple-system"/>
              </a:rPr>
              <a:t>](</a:t>
            </a:r>
            <a:r>
              <a:rPr lang="en-US" sz="1050" dirty="0" err="1">
                <a:solidFill>
                  <a:srgbClr val="24292E"/>
                </a:solidFill>
                <a:latin typeface="-apple-system"/>
              </a:rPr>
              <a:t>DoubletDecon</a:t>
            </a:r>
            <a:r>
              <a:rPr lang="en-US" sz="1050" dirty="0">
                <a:solidFill>
                  <a:srgbClr val="24292E"/>
                </a:solidFill>
                <a:latin typeface="-apple-system"/>
              </a:rPr>
              <a:t>: Cell-State Aware Removal of Single-Cell RNA-</a:t>
            </a:r>
            <a:r>
              <a:rPr lang="en-US" sz="1050" dirty="0" err="1">
                <a:solidFill>
                  <a:srgbClr val="24292E"/>
                </a:solidFill>
                <a:latin typeface="-apple-system"/>
              </a:rPr>
              <a:t>Seq</a:t>
            </a:r>
            <a:r>
              <a:rPr lang="en-US" sz="1050" dirty="0">
                <a:solidFill>
                  <a:srgbClr val="24292E"/>
                </a:solidFill>
                <a:latin typeface="-apple-system"/>
              </a:rPr>
              <a:t> Doublets)</a:t>
            </a:r>
          </a:p>
          <a:p>
            <a:pPr>
              <a:buFont typeface="Arial" panose="020B0604020202020204" pitchFamily="34" charset="0"/>
              <a:buChar char="•"/>
            </a:pPr>
            <a:endParaRPr lang="en-US" sz="1350" dirty="0">
              <a:solidFill>
                <a:srgbClr val="24292E"/>
              </a:solidFill>
              <a:latin typeface="-apple-system"/>
            </a:endParaRPr>
          </a:p>
          <a:p>
            <a:pPr>
              <a:buFont typeface="Arial" panose="020B0604020202020204" pitchFamily="34" charset="0"/>
              <a:buChar char="•"/>
            </a:pPr>
            <a:r>
              <a:rPr lang="en-US" sz="1350" dirty="0">
                <a:solidFill>
                  <a:srgbClr val="0366D6"/>
                </a:solidFill>
                <a:latin typeface="-apple-system"/>
                <a:hlinkClick r:id="rId8"/>
              </a:rPr>
              <a:t>DoubletDetection</a:t>
            </a:r>
            <a:r>
              <a:rPr lang="en-US" sz="1350" dirty="0">
                <a:solidFill>
                  <a:srgbClr val="24292E"/>
                </a:solidFill>
                <a:latin typeface="-apple-system"/>
              </a:rPr>
              <a:t> - [R, Python] - </a:t>
            </a:r>
            <a:r>
              <a:rPr lang="en-US" sz="1050" dirty="0">
                <a:solidFill>
                  <a:srgbClr val="24292E"/>
                </a:solidFill>
                <a:latin typeface="-apple-system"/>
              </a:rPr>
              <a:t>A Python3 package to detect doublets (technical errors) in single-cell RNA-</a:t>
            </a:r>
            <a:r>
              <a:rPr lang="en-US" sz="1050" dirty="0" err="1">
                <a:solidFill>
                  <a:srgbClr val="24292E"/>
                </a:solidFill>
                <a:latin typeface="-apple-system"/>
              </a:rPr>
              <a:t>seq</a:t>
            </a:r>
            <a:r>
              <a:rPr lang="en-US" sz="1050" dirty="0">
                <a:solidFill>
                  <a:srgbClr val="24292E"/>
                </a:solidFill>
                <a:latin typeface="-apple-system"/>
              </a:rPr>
              <a:t> count matrices. An </a:t>
            </a:r>
            <a:r>
              <a:rPr lang="en-US" sz="1050" dirty="0">
                <a:solidFill>
                  <a:srgbClr val="0366D6"/>
                </a:solidFill>
                <a:latin typeface="-apple-system"/>
                <a:hlinkClick r:id="rId9"/>
              </a:rPr>
              <a:t>R implementation</a:t>
            </a:r>
            <a:r>
              <a:rPr lang="en-US" sz="1050" dirty="0">
                <a:solidFill>
                  <a:srgbClr val="24292E"/>
                </a:solidFill>
                <a:latin typeface="-apple-system"/>
              </a:rPr>
              <a:t> is in development.</a:t>
            </a:r>
          </a:p>
          <a:p>
            <a:pPr>
              <a:buFont typeface="Arial" panose="020B0604020202020204" pitchFamily="34" charset="0"/>
              <a:buChar char="•"/>
            </a:pPr>
            <a:endParaRPr lang="en-US" sz="1350" dirty="0">
              <a:solidFill>
                <a:srgbClr val="24292E"/>
              </a:solidFill>
              <a:latin typeface="-apple-system"/>
            </a:endParaRPr>
          </a:p>
          <a:p>
            <a:pPr>
              <a:buFont typeface="Arial" panose="020B0604020202020204" pitchFamily="34" charset="0"/>
              <a:buChar char="•"/>
            </a:pPr>
            <a:r>
              <a:rPr lang="en-US" sz="1350" dirty="0">
                <a:solidFill>
                  <a:srgbClr val="0366D6"/>
                </a:solidFill>
                <a:latin typeface="-apple-system"/>
                <a:hlinkClick r:id="rId10"/>
              </a:rPr>
              <a:t>Scrublet</a:t>
            </a:r>
            <a:r>
              <a:rPr lang="en-US" sz="1350" dirty="0">
                <a:solidFill>
                  <a:srgbClr val="24292E"/>
                </a:solidFill>
                <a:latin typeface="-apple-system"/>
              </a:rPr>
              <a:t> - [Python] - </a:t>
            </a:r>
            <a:r>
              <a:rPr lang="en-US" sz="1050" dirty="0">
                <a:solidFill>
                  <a:srgbClr val="24292E"/>
                </a:solidFill>
                <a:latin typeface="-apple-system"/>
              </a:rPr>
              <a:t>Computational identification of cell doublets in single-cell transcriptomic data. </a:t>
            </a:r>
            <a:r>
              <a:rPr lang="en-US" sz="1050" dirty="0">
                <a:solidFill>
                  <a:srgbClr val="0366D6"/>
                </a:solidFill>
                <a:latin typeface="-apple-system"/>
                <a:hlinkClick r:id="rId11"/>
              </a:rPr>
              <a:t>BioRxiv</a:t>
            </a:r>
            <a:endParaRPr lang="en-US" sz="1350" dirty="0">
              <a:solidFill>
                <a:srgbClr val="24292E"/>
              </a:solidFill>
              <a:latin typeface="-apple-system"/>
            </a:endParaRPr>
          </a:p>
        </p:txBody>
      </p:sp>
      <p:sp>
        <p:nvSpPr>
          <p:cNvPr id="12" name="TextBox 11">
            <a:extLst>
              <a:ext uri="{FF2B5EF4-FFF2-40B4-BE49-F238E27FC236}">
                <a16:creationId xmlns:a16="http://schemas.microsoft.com/office/drawing/2014/main" id="{CDD6848D-6B2E-744C-A3FE-95D8899A19E1}"/>
              </a:ext>
            </a:extLst>
          </p:cNvPr>
          <p:cNvSpPr txBox="1"/>
          <p:nvPr/>
        </p:nvSpPr>
        <p:spPr>
          <a:xfrm>
            <a:off x="6740265" y="1014229"/>
            <a:ext cx="1466620" cy="553998"/>
          </a:xfrm>
          <a:prstGeom prst="rect">
            <a:avLst/>
          </a:prstGeom>
          <a:noFill/>
        </p:spPr>
        <p:txBody>
          <a:bodyPr wrap="none" rtlCol="0">
            <a:spAutoFit/>
          </a:bodyPr>
          <a:lstStyle/>
          <a:p>
            <a:r>
              <a:rPr lang="en-US" sz="3000" dirty="0" err="1">
                <a:solidFill>
                  <a:schemeClr val="accent6"/>
                </a:solidFill>
              </a:rPr>
              <a:t>Scrublet</a:t>
            </a:r>
            <a:endParaRPr lang="en-US" sz="3000" dirty="0">
              <a:solidFill>
                <a:schemeClr val="accent6"/>
              </a:solidFill>
            </a:endParaRPr>
          </a:p>
        </p:txBody>
      </p:sp>
    </p:spTree>
    <p:extLst>
      <p:ext uri="{BB962C8B-B14F-4D97-AF65-F5344CB8AC3E}">
        <p14:creationId xmlns:p14="http://schemas.microsoft.com/office/powerpoint/2010/main" val="4174030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3DF26A-0464-1F26-8A99-BF628FF46D9A}"/>
              </a:ext>
            </a:extLst>
          </p:cNvPr>
          <p:cNvPicPr>
            <a:picLocks noChangeAspect="1"/>
          </p:cNvPicPr>
          <p:nvPr/>
        </p:nvPicPr>
        <p:blipFill>
          <a:blip r:embed="rId2"/>
          <a:stretch>
            <a:fillRect/>
          </a:stretch>
        </p:blipFill>
        <p:spPr>
          <a:xfrm>
            <a:off x="234696" y="128524"/>
            <a:ext cx="6678168" cy="1801082"/>
          </a:xfrm>
          <a:prstGeom prst="rect">
            <a:avLst/>
          </a:prstGeom>
        </p:spPr>
      </p:pic>
      <p:pic>
        <p:nvPicPr>
          <p:cNvPr id="19" name="Picture 18">
            <a:extLst>
              <a:ext uri="{FF2B5EF4-FFF2-40B4-BE49-F238E27FC236}">
                <a16:creationId xmlns:a16="http://schemas.microsoft.com/office/drawing/2014/main" id="{7D7FDDE0-82B5-FEC8-F910-1158BE54BB44}"/>
              </a:ext>
            </a:extLst>
          </p:cNvPr>
          <p:cNvPicPr>
            <a:picLocks noChangeAspect="1"/>
          </p:cNvPicPr>
          <p:nvPr/>
        </p:nvPicPr>
        <p:blipFill>
          <a:blip r:embed="rId3"/>
          <a:stretch>
            <a:fillRect/>
          </a:stretch>
        </p:blipFill>
        <p:spPr>
          <a:xfrm>
            <a:off x="5621478" y="2393065"/>
            <a:ext cx="6424080" cy="3839873"/>
          </a:xfrm>
          <a:prstGeom prst="rect">
            <a:avLst/>
          </a:prstGeom>
        </p:spPr>
      </p:pic>
      <p:pic>
        <p:nvPicPr>
          <p:cNvPr id="20" name="Picture 19">
            <a:extLst>
              <a:ext uri="{FF2B5EF4-FFF2-40B4-BE49-F238E27FC236}">
                <a16:creationId xmlns:a16="http://schemas.microsoft.com/office/drawing/2014/main" id="{9F82A53B-06C1-3886-1602-55D5198B88A3}"/>
              </a:ext>
            </a:extLst>
          </p:cNvPr>
          <p:cNvPicPr>
            <a:picLocks noChangeAspect="1"/>
          </p:cNvPicPr>
          <p:nvPr/>
        </p:nvPicPr>
        <p:blipFill>
          <a:blip r:embed="rId4"/>
          <a:stretch>
            <a:fillRect/>
          </a:stretch>
        </p:blipFill>
        <p:spPr>
          <a:xfrm>
            <a:off x="146443" y="2393064"/>
            <a:ext cx="5668384" cy="3839873"/>
          </a:xfrm>
          <a:prstGeom prst="rect">
            <a:avLst/>
          </a:prstGeom>
        </p:spPr>
      </p:pic>
      <p:sp>
        <p:nvSpPr>
          <p:cNvPr id="21" name="TextBox 20">
            <a:extLst>
              <a:ext uri="{FF2B5EF4-FFF2-40B4-BE49-F238E27FC236}">
                <a16:creationId xmlns:a16="http://schemas.microsoft.com/office/drawing/2014/main" id="{8B1A8F5B-DE8C-3401-46D9-BF7375BE0A73}"/>
              </a:ext>
            </a:extLst>
          </p:cNvPr>
          <p:cNvSpPr txBox="1"/>
          <p:nvPr/>
        </p:nvSpPr>
        <p:spPr>
          <a:xfrm>
            <a:off x="7095745" y="625062"/>
            <a:ext cx="4632822" cy="1477328"/>
          </a:xfrm>
          <a:prstGeom prst="rect">
            <a:avLst/>
          </a:prstGeom>
          <a:noFill/>
        </p:spPr>
        <p:txBody>
          <a:bodyPr wrap="square" rtlCol="0">
            <a:spAutoFit/>
          </a:bodyPr>
          <a:lstStyle/>
          <a:p>
            <a:r>
              <a:rPr lang="en-US" dirty="0"/>
              <a:t>Uses Variational Bayes Inference</a:t>
            </a:r>
          </a:p>
          <a:p>
            <a:r>
              <a:rPr lang="en-US" dirty="0"/>
              <a:t>Similar to Latent Dirichlet Allocation (LDA)</a:t>
            </a:r>
          </a:p>
          <a:p>
            <a:endParaRPr lang="en-US" dirty="0"/>
          </a:p>
          <a:p>
            <a:r>
              <a:rPr lang="en-US" dirty="0"/>
              <a:t>Models soup as a weighted combination of other cell types in the population</a:t>
            </a:r>
          </a:p>
        </p:txBody>
      </p:sp>
    </p:spTree>
    <p:extLst>
      <p:ext uri="{BB962C8B-B14F-4D97-AF65-F5344CB8AC3E}">
        <p14:creationId xmlns:p14="http://schemas.microsoft.com/office/powerpoint/2010/main" val="1701098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7F802-5ED4-A70C-C130-276674377CDD}"/>
              </a:ext>
            </a:extLst>
          </p:cNvPr>
          <p:cNvPicPr>
            <a:picLocks noChangeAspect="1"/>
          </p:cNvPicPr>
          <p:nvPr/>
        </p:nvPicPr>
        <p:blipFill>
          <a:blip r:embed="rId2"/>
          <a:stretch>
            <a:fillRect/>
          </a:stretch>
        </p:blipFill>
        <p:spPr>
          <a:xfrm>
            <a:off x="1133062" y="3542813"/>
            <a:ext cx="5652052" cy="2463078"/>
          </a:xfrm>
          <a:prstGeom prst="rect">
            <a:avLst/>
          </a:prstGeom>
        </p:spPr>
      </p:pic>
      <p:sp>
        <p:nvSpPr>
          <p:cNvPr id="5" name="TextBox 4">
            <a:extLst>
              <a:ext uri="{FF2B5EF4-FFF2-40B4-BE49-F238E27FC236}">
                <a16:creationId xmlns:a16="http://schemas.microsoft.com/office/drawing/2014/main" id="{7E687BC7-9558-64B2-D995-92C7A52AA611}"/>
              </a:ext>
            </a:extLst>
          </p:cNvPr>
          <p:cNvSpPr txBox="1"/>
          <p:nvPr/>
        </p:nvSpPr>
        <p:spPr>
          <a:xfrm>
            <a:off x="1166071" y="3359281"/>
            <a:ext cx="4426468" cy="400110"/>
          </a:xfrm>
          <a:prstGeom prst="rect">
            <a:avLst/>
          </a:prstGeom>
          <a:noFill/>
        </p:spPr>
        <p:txBody>
          <a:bodyPr wrap="none" rtlCol="0">
            <a:spAutoFit/>
          </a:bodyPr>
          <a:lstStyle/>
          <a:p>
            <a:r>
              <a:rPr lang="en-US" sz="2000" dirty="0">
                <a:latin typeface="Calibri" panose="020F0502020204030204" pitchFamily="34" charset="0"/>
                <a:ea typeface="Menlo" panose="020B0609030804020204" pitchFamily="49" charset="0"/>
                <a:cs typeface="Calibri" panose="020F0502020204030204" pitchFamily="34" charset="0"/>
              </a:rPr>
              <a:t>Other options, </a:t>
            </a:r>
            <a:r>
              <a:rPr lang="en-US" sz="2000" dirty="0" err="1">
                <a:latin typeface="Calibri" panose="020F0502020204030204" pitchFamily="34" charset="0"/>
                <a:ea typeface="Menlo" panose="020B0609030804020204" pitchFamily="49" charset="0"/>
                <a:cs typeface="Calibri" panose="020F0502020204030204" pitchFamily="34" charset="0"/>
              </a:rPr>
              <a:t>eg</a:t>
            </a: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 scran</a:t>
            </a:r>
            <a:r>
              <a:rPr lang="en-US" sz="2000" dirty="0"/>
              <a:t> normalization</a:t>
            </a:r>
          </a:p>
        </p:txBody>
      </p:sp>
      <p:sp>
        <p:nvSpPr>
          <p:cNvPr id="7" name="TextBox 6">
            <a:extLst>
              <a:ext uri="{FF2B5EF4-FFF2-40B4-BE49-F238E27FC236}">
                <a16:creationId xmlns:a16="http://schemas.microsoft.com/office/drawing/2014/main" id="{452E8137-8D04-E095-3BFB-5205EC870804}"/>
              </a:ext>
            </a:extLst>
          </p:cNvPr>
          <p:cNvSpPr txBox="1"/>
          <p:nvPr/>
        </p:nvSpPr>
        <p:spPr>
          <a:xfrm>
            <a:off x="1133727" y="6133957"/>
            <a:ext cx="7630886" cy="369332"/>
          </a:xfrm>
          <a:prstGeom prst="rect">
            <a:avLst/>
          </a:prstGeom>
          <a:noFill/>
        </p:spPr>
        <p:txBody>
          <a:bodyPr wrap="square">
            <a:spAutoFit/>
          </a:bodyPr>
          <a:lstStyle/>
          <a:p>
            <a:r>
              <a:rPr lang="en-US" dirty="0">
                <a:hlinkClick r:id="rId3"/>
              </a:rPr>
              <a:t>http://bioconductor.org/packages/release/bioc/html/scran.html</a:t>
            </a:r>
            <a:endParaRPr lang="en-US" dirty="0"/>
          </a:p>
        </p:txBody>
      </p:sp>
      <p:sp>
        <p:nvSpPr>
          <p:cNvPr id="2" name="Title 1">
            <a:extLst>
              <a:ext uri="{FF2B5EF4-FFF2-40B4-BE49-F238E27FC236}">
                <a16:creationId xmlns:a16="http://schemas.microsoft.com/office/drawing/2014/main" id="{0B16A1F9-1B68-957B-A051-061A535F28AA}"/>
              </a:ext>
            </a:extLst>
          </p:cNvPr>
          <p:cNvSpPr>
            <a:spLocks noGrp="1"/>
          </p:cNvSpPr>
          <p:nvPr>
            <p:ph type="title"/>
          </p:nvPr>
        </p:nvSpPr>
        <p:spPr>
          <a:xfrm>
            <a:off x="1133061" y="175373"/>
            <a:ext cx="9925877" cy="994172"/>
          </a:xfrm>
        </p:spPr>
        <p:txBody>
          <a:bodyPr>
            <a:noAutofit/>
          </a:bodyPr>
          <a:lstStyle/>
          <a:p>
            <a:r>
              <a:rPr lang="en-US" dirty="0">
                <a:solidFill>
                  <a:schemeClr val="accent6"/>
                </a:solidFill>
              </a:rPr>
              <a:t>Normalization &amp; log transformation</a:t>
            </a:r>
            <a:endParaRPr lang="en-US" dirty="0"/>
          </a:p>
        </p:txBody>
      </p:sp>
      <p:sp>
        <p:nvSpPr>
          <p:cNvPr id="3" name="TextBox 2">
            <a:extLst>
              <a:ext uri="{FF2B5EF4-FFF2-40B4-BE49-F238E27FC236}">
                <a16:creationId xmlns:a16="http://schemas.microsoft.com/office/drawing/2014/main" id="{AB4EA5A4-0373-1FD6-E37F-FBAFCE46C3AD}"/>
              </a:ext>
            </a:extLst>
          </p:cNvPr>
          <p:cNvSpPr txBox="1"/>
          <p:nvPr/>
        </p:nvSpPr>
        <p:spPr>
          <a:xfrm>
            <a:off x="1133061" y="1276833"/>
            <a:ext cx="1529971" cy="369332"/>
          </a:xfrm>
          <a:prstGeom prst="rect">
            <a:avLst/>
          </a:prstGeom>
          <a:noFill/>
        </p:spPr>
        <p:txBody>
          <a:bodyPr wrap="none" rtlCol="0">
            <a:spAutoFit/>
          </a:bodyPr>
          <a:lstStyle/>
          <a:p>
            <a:r>
              <a:rPr lang="en-US" dirty="0"/>
              <a:t>Basic Method:</a:t>
            </a:r>
          </a:p>
        </p:txBody>
      </p:sp>
      <p:sp>
        <p:nvSpPr>
          <p:cNvPr id="6" name="TextBox 5">
            <a:extLst>
              <a:ext uri="{FF2B5EF4-FFF2-40B4-BE49-F238E27FC236}">
                <a16:creationId xmlns:a16="http://schemas.microsoft.com/office/drawing/2014/main" id="{42483928-AC6A-E0C1-3FDE-7CF27039435B}"/>
              </a:ext>
            </a:extLst>
          </p:cNvPr>
          <p:cNvSpPr txBox="1"/>
          <p:nvPr/>
        </p:nvSpPr>
        <p:spPr>
          <a:xfrm>
            <a:off x="3233531" y="1169545"/>
            <a:ext cx="2174313" cy="1200329"/>
          </a:xfrm>
          <a:prstGeom prst="rect">
            <a:avLst/>
          </a:prstGeom>
          <a:noFill/>
        </p:spPr>
        <p:txBody>
          <a:bodyPr wrap="none" rtlCol="0">
            <a:spAutoFit/>
          </a:bodyPr>
          <a:lstStyle/>
          <a:p>
            <a:r>
              <a:rPr lang="en-US" sz="2400" dirty="0"/>
              <a:t>Gene(</a:t>
            </a:r>
            <a:r>
              <a:rPr lang="en-US" sz="2400" dirty="0" err="1"/>
              <a:t>i</a:t>
            </a:r>
            <a:r>
              <a:rPr lang="en-US" sz="2400" dirty="0"/>
              <a:t>)Counts</a:t>
            </a:r>
          </a:p>
          <a:p>
            <a:r>
              <a:rPr lang="en-US" sz="2400" dirty="0"/>
              <a:t>All Gene Counts</a:t>
            </a:r>
          </a:p>
          <a:p>
            <a:endParaRPr lang="en-US" sz="2400" dirty="0"/>
          </a:p>
        </p:txBody>
      </p:sp>
      <p:cxnSp>
        <p:nvCxnSpPr>
          <p:cNvPr id="9" name="Straight Connector 8">
            <a:extLst>
              <a:ext uri="{FF2B5EF4-FFF2-40B4-BE49-F238E27FC236}">
                <a16:creationId xmlns:a16="http://schemas.microsoft.com/office/drawing/2014/main" id="{870E0137-6CCA-ABF1-37AE-30C448B19F76}"/>
              </a:ext>
            </a:extLst>
          </p:cNvPr>
          <p:cNvCxnSpPr/>
          <p:nvPr/>
        </p:nvCxnSpPr>
        <p:spPr>
          <a:xfrm>
            <a:off x="3379305" y="1593616"/>
            <a:ext cx="1681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4AC416-FCA6-18C3-70D1-FADE35E52145}"/>
              </a:ext>
            </a:extLst>
          </p:cNvPr>
          <p:cNvSpPr txBox="1"/>
          <p:nvPr/>
        </p:nvSpPr>
        <p:spPr>
          <a:xfrm>
            <a:off x="5553618" y="1384555"/>
            <a:ext cx="6300764" cy="523220"/>
          </a:xfrm>
          <a:prstGeom prst="rect">
            <a:avLst/>
          </a:prstGeom>
          <a:noFill/>
        </p:spPr>
        <p:txBody>
          <a:bodyPr wrap="none" rtlCol="0">
            <a:spAutoFit/>
          </a:bodyPr>
          <a:lstStyle/>
          <a:p>
            <a:r>
              <a:rPr lang="en-US" sz="2800" dirty="0"/>
              <a:t>* 10,000  (</a:t>
            </a:r>
            <a:r>
              <a:rPr lang="en-US" sz="2800" dirty="0" err="1"/>
              <a:t>ie</a:t>
            </a:r>
            <a:r>
              <a:rPr lang="en-US" sz="2800" dirty="0"/>
              <a:t>. transcripts per 10k, </a:t>
            </a:r>
            <a:r>
              <a:rPr lang="en-US" sz="2800" dirty="0">
                <a:solidFill>
                  <a:schemeClr val="accent6"/>
                </a:solidFill>
              </a:rPr>
              <a:t>“tp10k”</a:t>
            </a:r>
            <a:r>
              <a:rPr lang="en-US" sz="2800" dirty="0"/>
              <a:t>)</a:t>
            </a:r>
          </a:p>
        </p:txBody>
      </p:sp>
      <p:sp>
        <p:nvSpPr>
          <p:cNvPr id="11" name="TextBox 10">
            <a:extLst>
              <a:ext uri="{FF2B5EF4-FFF2-40B4-BE49-F238E27FC236}">
                <a16:creationId xmlns:a16="http://schemas.microsoft.com/office/drawing/2014/main" id="{C0BCA7A0-A58F-49F5-684A-E0858ECAD55B}"/>
              </a:ext>
            </a:extLst>
          </p:cNvPr>
          <p:cNvSpPr txBox="1"/>
          <p:nvPr/>
        </p:nvSpPr>
        <p:spPr>
          <a:xfrm>
            <a:off x="5736194" y="1915313"/>
            <a:ext cx="3544240" cy="584775"/>
          </a:xfrm>
          <a:prstGeom prst="rect">
            <a:avLst/>
          </a:prstGeom>
          <a:noFill/>
        </p:spPr>
        <p:txBody>
          <a:bodyPr wrap="none" rtlCol="0">
            <a:spAutoFit/>
          </a:bodyPr>
          <a:lstStyle/>
          <a:p>
            <a:r>
              <a:rPr lang="en-US" sz="1600" dirty="0"/>
              <a:t>Alternatively, though less commonly:</a:t>
            </a:r>
          </a:p>
          <a:p>
            <a:r>
              <a:rPr lang="en-US" sz="1600" dirty="0"/>
              <a:t>* 1e6  (</a:t>
            </a:r>
            <a:r>
              <a:rPr lang="en-US" sz="1600" dirty="0" err="1"/>
              <a:t>ie</a:t>
            </a:r>
            <a:r>
              <a:rPr lang="en-US" sz="1600" dirty="0"/>
              <a:t>. transcripts per million, </a:t>
            </a:r>
            <a:r>
              <a:rPr lang="en-US" sz="1600" dirty="0">
                <a:solidFill>
                  <a:schemeClr val="accent6"/>
                </a:solidFill>
              </a:rPr>
              <a:t>“</a:t>
            </a:r>
            <a:r>
              <a:rPr lang="en-US" sz="1600" dirty="0" err="1">
                <a:solidFill>
                  <a:schemeClr val="accent6"/>
                </a:solidFill>
              </a:rPr>
              <a:t>tpm</a:t>
            </a:r>
            <a:r>
              <a:rPr lang="en-US" sz="1600" dirty="0">
                <a:solidFill>
                  <a:schemeClr val="accent6"/>
                </a:solidFill>
              </a:rPr>
              <a:t>”</a:t>
            </a:r>
            <a:r>
              <a:rPr lang="en-US" sz="1600" dirty="0"/>
              <a:t>)</a:t>
            </a:r>
          </a:p>
        </p:txBody>
      </p:sp>
      <p:sp>
        <p:nvSpPr>
          <p:cNvPr id="12" name="TextBox 11">
            <a:extLst>
              <a:ext uri="{FF2B5EF4-FFF2-40B4-BE49-F238E27FC236}">
                <a16:creationId xmlns:a16="http://schemas.microsoft.com/office/drawing/2014/main" id="{4DB62799-DD86-D438-F996-2F9B16AC5171}"/>
              </a:ext>
            </a:extLst>
          </p:cNvPr>
          <p:cNvSpPr txBox="1"/>
          <p:nvPr/>
        </p:nvSpPr>
        <p:spPr>
          <a:xfrm>
            <a:off x="1031996" y="2493603"/>
            <a:ext cx="8057334" cy="646331"/>
          </a:xfrm>
          <a:prstGeom prst="rect">
            <a:avLst/>
          </a:prstGeom>
          <a:noFill/>
        </p:spPr>
        <p:txBody>
          <a:bodyPr wrap="none" rtlCol="0">
            <a:spAutoFit/>
          </a:bodyPr>
          <a:lstStyle/>
          <a:p>
            <a:r>
              <a:rPr lang="en-US" dirty="0"/>
              <a:t>Does not account for stochastic variation in droplet performance, batch, other noise</a:t>
            </a:r>
          </a:p>
          <a:p>
            <a:r>
              <a:rPr lang="en-US" dirty="0"/>
              <a:t>OR innate difference in UMI counts between </a:t>
            </a:r>
            <a:r>
              <a:rPr lang="en-US" dirty="0">
                <a:solidFill>
                  <a:schemeClr val="accent6"/>
                </a:solidFill>
              </a:rPr>
              <a:t>cell types</a:t>
            </a:r>
            <a:r>
              <a:rPr lang="en-US" dirty="0"/>
              <a:t>!</a:t>
            </a:r>
          </a:p>
        </p:txBody>
      </p:sp>
      <p:sp>
        <p:nvSpPr>
          <p:cNvPr id="13" name="Rounded Rectangle 12">
            <a:extLst>
              <a:ext uri="{FF2B5EF4-FFF2-40B4-BE49-F238E27FC236}">
                <a16:creationId xmlns:a16="http://schemas.microsoft.com/office/drawing/2014/main" id="{0CDAD7B2-2E8E-6251-BB32-0BD22D88E32F}"/>
              </a:ext>
            </a:extLst>
          </p:cNvPr>
          <p:cNvSpPr/>
          <p:nvPr/>
        </p:nvSpPr>
        <p:spPr>
          <a:xfrm>
            <a:off x="861390" y="3255695"/>
            <a:ext cx="6381441" cy="3449501"/>
          </a:xfrm>
          <a:prstGeom prst="roundRect">
            <a:avLst>
              <a:gd name="adj" fmla="val 8215"/>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742EF36-2325-1249-2CA0-C2B2ECB0DDBC}"/>
              </a:ext>
            </a:extLst>
          </p:cNvPr>
          <p:cNvSpPr txBox="1"/>
          <p:nvPr/>
        </p:nvSpPr>
        <p:spPr>
          <a:xfrm>
            <a:off x="9800935" y="3339258"/>
            <a:ext cx="2053447" cy="1815882"/>
          </a:xfrm>
          <a:prstGeom prst="rect">
            <a:avLst/>
          </a:prstGeom>
          <a:noFill/>
        </p:spPr>
        <p:txBody>
          <a:bodyPr wrap="none" rtlCol="0">
            <a:spAutoFit/>
          </a:bodyPr>
          <a:lstStyle/>
          <a:p>
            <a:pPr algn="ctr"/>
            <a:r>
              <a:rPr lang="en-US" sz="2800" dirty="0"/>
              <a:t>Add 1</a:t>
            </a:r>
          </a:p>
          <a:p>
            <a:pPr algn="ctr"/>
            <a:endParaRPr lang="en-US" sz="2800" dirty="0"/>
          </a:p>
          <a:p>
            <a:pPr algn="ctr"/>
            <a:endParaRPr lang="en-US" sz="2800" dirty="0"/>
          </a:p>
          <a:p>
            <a:pPr algn="ctr"/>
            <a:r>
              <a:rPr lang="en-US" sz="2800" dirty="0" err="1"/>
              <a:t>Logarithmize</a:t>
            </a:r>
            <a:endParaRPr lang="en-US" sz="2800" dirty="0"/>
          </a:p>
        </p:txBody>
      </p:sp>
      <p:sp>
        <p:nvSpPr>
          <p:cNvPr id="15" name="Up Arrow 14">
            <a:extLst>
              <a:ext uri="{FF2B5EF4-FFF2-40B4-BE49-F238E27FC236}">
                <a16:creationId xmlns:a16="http://schemas.microsoft.com/office/drawing/2014/main" id="{1D70ACAD-44E8-F120-19B2-41E145728F5A}"/>
              </a:ext>
            </a:extLst>
          </p:cNvPr>
          <p:cNvSpPr/>
          <p:nvPr/>
        </p:nvSpPr>
        <p:spPr>
          <a:xfrm rot="10800000">
            <a:off x="10667585" y="2423779"/>
            <a:ext cx="320145" cy="646331"/>
          </a:xfrm>
          <a:prstGeom prs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a:extLst>
              <a:ext uri="{FF2B5EF4-FFF2-40B4-BE49-F238E27FC236}">
                <a16:creationId xmlns:a16="http://schemas.microsoft.com/office/drawing/2014/main" id="{B46779A1-5FCC-BB95-1401-CDC73B2A7F2E}"/>
              </a:ext>
            </a:extLst>
          </p:cNvPr>
          <p:cNvSpPr/>
          <p:nvPr/>
        </p:nvSpPr>
        <p:spPr>
          <a:xfrm rot="10800000">
            <a:off x="10647194" y="3924033"/>
            <a:ext cx="320145" cy="646331"/>
          </a:xfrm>
          <a:prstGeom prs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43712FC-117D-6013-082F-36C2D2640956}"/>
              </a:ext>
            </a:extLst>
          </p:cNvPr>
          <p:cNvSpPr txBox="1"/>
          <p:nvPr/>
        </p:nvSpPr>
        <p:spPr>
          <a:xfrm>
            <a:off x="8139897" y="5155140"/>
            <a:ext cx="3943515" cy="1754326"/>
          </a:xfrm>
          <a:prstGeom prst="rect">
            <a:avLst/>
          </a:prstGeom>
          <a:noFill/>
        </p:spPr>
        <p:txBody>
          <a:bodyPr wrap="none" rtlCol="0">
            <a:spAutoFit/>
          </a:bodyPr>
          <a:lstStyle/>
          <a:p>
            <a:r>
              <a:rPr lang="en-US" dirty="0"/>
              <a:t>Basic variance stabilizing transformation</a:t>
            </a:r>
          </a:p>
          <a:p>
            <a:r>
              <a:rPr lang="en-US" dirty="0"/>
              <a:t>Other options:</a:t>
            </a:r>
          </a:p>
          <a:p>
            <a:pPr lvl="1"/>
            <a:r>
              <a:rPr lang="en-US" dirty="0" err="1"/>
              <a:t>Arcsin</a:t>
            </a:r>
            <a:r>
              <a:rPr lang="en-US" dirty="0"/>
              <a:t>(h)</a:t>
            </a:r>
          </a:p>
          <a:p>
            <a:pPr lvl="1"/>
            <a:r>
              <a:rPr lang="en-US" dirty="0" err="1"/>
              <a:t>SCTransform</a:t>
            </a:r>
            <a:r>
              <a:rPr lang="en-US" dirty="0"/>
              <a:t> (Seurat)</a:t>
            </a:r>
          </a:p>
          <a:p>
            <a:pPr lvl="1"/>
            <a:r>
              <a:rPr lang="en-US" dirty="0"/>
              <a:t>Pearson residuals</a:t>
            </a:r>
          </a:p>
          <a:p>
            <a:endParaRPr lang="en-US" dirty="0"/>
          </a:p>
        </p:txBody>
      </p:sp>
      <p:pic>
        <p:nvPicPr>
          <p:cNvPr id="21506" name="Picture 2">
            <a:extLst>
              <a:ext uri="{FF2B5EF4-FFF2-40B4-BE49-F238E27FC236}">
                <a16:creationId xmlns:a16="http://schemas.microsoft.com/office/drawing/2014/main" id="{3F2E731D-48B2-59B9-7A78-E8B480D57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5327" y="2886302"/>
            <a:ext cx="2298571" cy="122176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2594DD6B-DBBE-45AC-3E53-F8ACD2708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5570" y="3984232"/>
            <a:ext cx="2298571" cy="122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69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F6B940-B9A7-19AB-3B74-F073B988BD43}"/>
              </a:ext>
            </a:extLst>
          </p:cNvPr>
          <p:cNvSpPr txBox="1">
            <a:spLocks/>
          </p:cNvSpPr>
          <p:nvPr/>
        </p:nvSpPr>
        <p:spPr>
          <a:xfrm>
            <a:off x="547065" y="298908"/>
            <a:ext cx="10081177"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6"/>
                </a:solidFill>
              </a:rPr>
              <a:t>Feature Selection: </a:t>
            </a:r>
            <a:r>
              <a:rPr lang="en-US" sz="3600" dirty="0"/>
              <a:t>Highly Variable Genes (HVGs)</a:t>
            </a:r>
          </a:p>
        </p:txBody>
      </p:sp>
      <p:pic>
        <p:nvPicPr>
          <p:cNvPr id="15362" name="Picture 2">
            <a:extLst>
              <a:ext uri="{FF2B5EF4-FFF2-40B4-BE49-F238E27FC236}">
                <a16:creationId xmlns:a16="http://schemas.microsoft.com/office/drawing/2014/main" id="{937F8406-6265-8060-0E2E-B646F931C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991" y="4850503"/>
            <a:ext cx="3754393"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65B3D4-795F-0988-C8AD-EB1D7E6D2DF8}"/>
              </a:ext>
            </a:extLst>
          </p:cNvPr>
          <p:cNvSpPr txBox="1"/>
          <p:nvPr/>
        </p:nvSpPr>
        <p:spPr>
          <a:xfrm>
            <a:off x="4960433" y="1057086"/>
            <a:ext cx="6088589" cy="2862322"/>
          </a:xfrm>
          <a:prstGeom prst="rect">
            <a:avLst/>
          </a:prstGeom>
          <a:noFill/>
        </p:spPr>
        <p:txBody>
          <a:bodyPr wrap="square">
            <a:spAutoFit/>
          </a:bodyPr>
          <a:lstStyle/>
          <a:p>
            <a:r>
              <a:rPr lang="en-US" dirty="0">
                <a:solidFill>
                  <a:schemeClr val="accent6"/>
                </a:solidFill>
              </a:rPr>
              <a:t>Assumption:</a:t>
            </a:r>
            <a:r>
              <a:rPr lang="en-US" dirty="0"/>
              <a:t> genes that are interesting in the data will have higher variance</a:t>
            </a:r>
          </a:p>
          <a:p>
            <a:endParaRPr lang="en-US" dirty="0"/>
          </a:p>
          <a:p>
            <a:r>
              <a:rPr lang="en-US" dirty="0"/>
              <a:t>Count-based </a:t>
            </a:r>
            <a:r>
              <a:rPr lang="en-US" dirty="0" err="1"/>
              <a:t>RNAseq</a:t>
            </a:r>
            <a:r>
              <a:rPr lang="en-US" dirty="0"/>
              <a:t> data has higher variance with higher expression (mean-variance relationship)</a:t>
            </a:r>
          </a:p>
          <a:p>
            <a:endParaRPr lang="en-US" dirty="0"/>
          </a:p>
          <a:p>
            <a:r>
              <a:rPr lang="en-US" dirty="0"/>
              <a:t>Thus, different approaches to select HVGs exist to select relevant HVGs to account for their expression ‘bin’</a:t>
            </a:r>
          </a:p>
          <a:p>
            <a:endParaRPr lang="en-US" dirty="0"/>
          </a:p>
          <a:p>
            <a:r>
              <a:rPr lang="en-US" dirty="0"/>
              <a:t>Alternatively: do PCA on ALL genes (computationally intensive)</a:t>
            </a:r>
          </a:p>
        </p:txBody>
      </p:sp>
      <p:pic>
        <p:nvPicPr>
          <p:cNvPr id="15364" name="Picture 4">
            <a:extLst>
              <a:ext uri="{FF2B5EF4-FFF2-40B4-BE49-F238E27FC236}">
                <a16:creationId xmlns:a16="http://schemas.microsoft.com/office/drawing/2014/main" id="{A6B5BC6E-DE3E-6DFA-C77B-C6042871D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909" y="3987963"/>
            <a:ext cx="2711022" cy="257112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91A4AE6C-4617-F563-1AAF-89C0726AD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960" y="1159513"/>
            <a:ext cx="376042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6A82A375-27A5-0550-B037-0ADC80564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978" y="3005008"/>
            <a:ext cx="3757406" cy="1828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87CEC97-7278-AC48-12FB-B0CD6DF8E262}"/>
              </a:ext>
            </a:extLst>
          </p:cNvPr>
          <p:cNvSpPr txBox="1"/>
          <p:nvPr/>
        </p:nvSpPr>
        <p:spPr>
          <a:xfrm>
            <a:off x="235128" y="1609508"/>
            <a:ext cx="844783" cy="646331"/>
          </a:xfrm>
          <a:prstGeom prst="rect">
            <a:avLst/>
          </a:prstGeom>
          <a:noFill/>
        </p:spPr>
        <p:txBody>
          <a:bodyPr wrap="none" rtlCol="0">
            <a:spAutoFit/>
          </a:bodyPr>
          <a:lstStyle/>
          <a:p>
            <a:pPr algn="r"/>
            <a:r>
              <a:rPr lang="en-US" dirty="0">
                <a:solidFill>
                  <a:schemeClr val="accent6"/>
                </a:solidFill>
              </a:rPr>
              <a:t>Cell</a:t>
            </a:r>
          </a:p>
          <a:p>
            <a:pPr algn="r"/>
            <a:r>
              <a:rPr lang="en-US" dirty="0">
                <a:solidFill>
                  <a:schemeClr val="accent6"/>
                </a:solidFill>
              </a:rPr>
              <a:t>Ranger</a:t>
            </a:r>
          </a:p>
        </p:txBody>
      </p:sp>
      <p:sp>
        <p:nvSpPr>
          <p:cNvPr id="15" name="TextBox 14">
            <a:extLst>
              <a:ext uri="{FF2B5EF4-FFF2-40B4-BE49-F238E27FC236}">
                <a16:creationId xmlns:a16="http://schemas.microsoft.com/office/drawing/2014/main" id="{16577DEE-4271-498C-01B9-847F4A1F82C7}"/>
              </a:ext>
            </a:extLst>
          </p:cNvPr>
          <p:cNvSpPr txBox="1"/>
          <p:nvPr/>
        </p:nvSpPr>
        <p:spPr>
          <a:xfrm>
            <a:off x="235128" y="3550076"/>
            <a:ext cx="788549" cy="369332"/>
          </a:xfrm>
          <a:prstGeom prst="rect">
            <a:avLst/>
          </a:prstGeom>
          <a:noFill/>
        </p:spPr>
        <p:txBody>
          <a:bodyPr wrap="none" rtlCol="0">
            <a:spAutoFit/>
          </a:bodyPr>
          <a:lstStyle/>
          <a:p>
            <a:pPr algn="r"/>
            <a:r>
              <a:rPr lang="en-US" dirty="0">
                <a:solidFill>
                  <a:schemeClr val="accent6"/>
                </a:solidFill>
              </a:rPr>
              <a:t>Seurat</a:t>
            </a:r>
          </a:p>
        </p:txBody>
      </p:sp>
      <p:sp>
        <p:nvSpPr>
          <p:cNvPr id="16" name="TextBox 15">
            <a:extLst>
              <a:ext uri="{FF2B5EF4-FFF2-40B4-BE49-F238E27FC236}">
                <a16:creationId xmlns:a16="http://schemas.microsoft.com/office/drawing/2014/main" id="{CFFEE446-5BC4-5BD7-E14C-4EE0403185CD}"/>
              </a:ext>
            </a:extLst>
          </p:cNvPr>
          <p:cNvSpPr txBox="1"/>
          <p:nvPr/>
        </p:nvSpPr>
        <p:spPr>
          <a:xfrm>
            <a:off x="235128" y="5394780"/>
            <a:ext cx="788613" cy="646331"/>
          </a:xfrm>
          <a:prstGeom prst="rect">
            <a:avLst/>
          </a:prstGeom>
          <a:noFill/>
        </p:spPr>
        <p:txBody>
          <a:bodyPr wrap="none" rtlCol="0">
            <a:spAutoFit/>
          </a:bodyPr>
          <a:lstStyle/>
          <a:p>
            <a:pPr algn="r"/>
            <a:r>
              <a:rPr lang="en-US" dirty="0">
                <a:solidFill>
                  <a:schemeClr val="accent6"/>
                </a:solidFill>
              </a:rPr>
              <a:t>Seurat</a:t>
            </a:r>
          </a:p>
          <a:p>
            <a:pPr algn="r"/>
            <a:r>
              <a:rPr lang="en-US" dirty="0">
                <a:solidFill>
                  <a:schemeClr val="accent6"/>
                </a:solidFill>
              </a:rPr>
              <a:t>v3</a:t>
            </a:r>
          </a:p>
        </p:txBody>
      </p:sp>
    </p:spTree>
    <p:extLst>
      <p:ext uri="{BB962C8B-B14F-4D97-AF65-F5344CB8AC3E}">
        <p14:creationId xmlns:p14="http://schemas.microsoft.com/office/powerpoint/2010/main" val="2914509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8C9D02-0B10-1976-C64D-A3F9D93069A2}"/>
              </a:ext>
            </a:extLst>
          </p:cNvPr>
          <p:cNvSpPr txBox="1"/>
          <p:nvPr/>
        </p:nvSpPr>
        <p:spPr>
          <a:xfrm>
            <a:off x="689114" y="1392344"/>
            <a:ext cx="2783006" cy="369332"/>
          </a:xfrm>
          <a:prstGeom prst="rect">
            <a:avLst/>
          </a:prstGeom>
          <a:noFill/>
        </p:spPr>
        <p:txBody>
          <a:bodyPr wrap="none" rtlCol="0">
            <a:spAutoFit/>
          </a:bodyPr>
          <a:lstStyle/>
          <a:p>
            <a:r>
              <a:rPr lang="en-US" dirty="0"/>
              <a:t>Siha cervical cancer cell line</a:t>
            </a:r>
          </a:p>
        </p:txBody>
      </p:sp>
      <p:pic>
        <p:nvPicPr>
          <p:cNvPr id="14340" name="Picture 4">
            <a:extLst>
              <a:ext uri="{FF2B5EF4-FFF2-40B4-BE49-F238E27FC236}">
                <a16:creationId xmlns:a16="http://schemas.microsoft.com/office/drawing/2014/main" id="{102F0AD3-D540-0F20-232F-5891BFC90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5696" y="1721919"/>
            <a:ext cx="3746393"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B4914B-EB6A-1F9F-6692-E29E80BDE0F0}"/>
              </a:ext>
            </a:extLst>
          </p:cNvPr>
          <p:cNvSpPr txBox="1"/>
          <p:nvPr/>
        </p:nvSpPr>
        <p:spPr>
          <a:xfrm>
            <a:off x="4046034" y="2266987"/>
            <a:ext cx="2813784" cy="369332"/>
          </a:xfrm>
          <a:prstGeom prst="rect">
            <a:avLst/>
          </a:prstGeom>
          <a:noFill/>
        </p:spPr>
        <p:txBody>
          <a:bodyPr wrap="none" rtlCol="0">
            <a:spAutoFit/>
          </a:bodyPr>
          <a:lstStyle/>
          <a:p>
            <a:r>
              <a:rPr lang="en-US" dirty="0"/>
              <a:t>529 curated </a:t>
            </a:r>
            <a:r>
              <a:rPr lang="en-US" dirty="0">
                <a:solidFill>
                  <a:schemeClr val="accent6"/>
                </a:solidFill>
              </a:rPr>
              <a:t>cell-cycle</a:t>
            </a:r>
            <a:r>
              <a:rPr lang="en-US" dirty="0"/>
              <a:t> genes</a:t>
            </a:r>
          </a:p>
        </p:txBody>
      </p:sp>
      <p:sp>
        <p:nvSpPr>
          <p:cNvPr id="9" name="TextBox 8">
            <a:extLst>
              <a:ext uri="{FF2B5EF4-FFF2-40B4-BE49-F238E27FC236}">
                <a16:creationId xmlns:a16="http://schemas.microsoft.com/office/drawing/2014/main" id="{F85CEA8B-5DBD-6AFD-E359-FE863D3F08B6}"/>
              </a:ext>
            </a:extLst>
          </p:cNvPr>
          <p:cNvSpPr txBox="1"/>
          <p:nvPr/>
        </p:nvSpPr>
        <p:spPr>
          <a:xfrm>
            <a:off x="4046034" y="2566769"/>
            <a:ext cx="3096199" cy="584775"/>
          </a:xfrm>
          <a:prstGeom prst="rect">
            <a:avLst/>
          </a:prstGeom>
          <a:noFill/>
        </p:spPr>
        <p:txBody>
          <a:bodyPr wrap="square">
            <a:spAutoFit/>
          </a:bodyPr>
          <a:lstStyle/>
          <a:p>
            <a:r>
              <a:rPr lang="en-US" sz="1600" dirty="0" err="1"/>
              <a:t>Macosko</a:t>
            </a:r>
            <a:r>
              <a:rPr lang="en-US" sz="1600" dirty="0"/>
              <a:t> et al. (Cell) 2015 May 21; 161(5): 1202–1214.</a:t>
            </a:r>
          </a:p>
        </p:txBody>
      </p:sp>
      <p:cxnSp>
        <p:nvCxnSpPr>
          <p:cNvPr id="11" name="Straight Arrow Connector 10">
            <a:extLst>
              <a:ext uri="{FF2B5EF4-FFF2-40B4-BE49-F238E27FC236}">
                <a16:creationId xmlns:a16="http://schemas.microsoft.com/office/drawing/2014/main" id="{751351CB-0EBA-C187-61D0-F9016183933F}"/>
              </a:ext>
            </a:extLst>
          </p:cNvPr>
          <p:cNvCxnSpPr/>
          <p:nvPr/>
        </p:nvCxnSpPr>
        <p:spPr>
          <a:xfrm>
            <a:off x="4381291" y="3429000"/>
            <a:ext cx="2160104"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4342" name="Picture 6">
            <a:extLst>
              <a:ext uri="{FF2B5EF4-FFF2-40B4-BE49-F238E27FC236}">
                <a16:creationId xmlns:a16="http://schemas.microsoft.com/office/drawing/2014/main" id="{94B06D53-3DB5-FF29-9B0C-CEAD581A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78" y="1721919"/>
            <a:ext cx="3746394" cy="32004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45365F9E-08E8-9073-1527-1B066976A981}"/>
              </a:ext>
            </a:extLst>
          </p:cNvPr>
          <p:cNvSpPr>
            <a:spLocks noGrp="1"/>
          </p:cNvSpPr>
          <p:nvPr>
            <p:ph type="title"/>
          </p:nvPr>
        </p:nvSpPr>
        <p:spPr>
          <a:xfrm>
            <a:off x="547066" y="298908"/>
            <a:ext cx="8621746" cy="994172"/>
          </a:xfrm>
        </p:spPr>
        <p:txBody>
          <a:bodyPr>
            <a:normAutofit/>
          </a:bodyPr>
          <a:lstStyle/>
          <a:p>
            <a:r>
              <a:rPr lang="en-US" sz="4000" dirty="0">
                <a:solidFill>
                  <a:schemeClr val="accent6"/>
                </a:solidFill>
              </a:rPr>
              <a:t>Feature Selection: </a:t>
            </a:r>
            <a:r>
              <a:rPr lang="en-US" sz="4000" dirty="0"/>
              <a:t>Supervised gene sets</a:t>
            </a:r>
          </a:p>
        </p:txBody>
      </p:sp>
      <p:sp>
        <p:nvSpPr>
          <p:cNvPr id="14" name="TextBox 13">
            <a:extLst>
              <a:ext uri="{FF2B5EF4-FFF2-40B4-BE49-F238E27FC236}">
                <a16:creationId xmlns:a16="http://schemas.microsoft.com/office/drawing/2014/main" id="{AC45B3D6-86A8-24FC-71AE-9B6D1F1E7D1A}"/>
              </a:ext>
            </a:extLst>
          </p:cNvPr>
          <p:cNvSpPr txBox="1"/>
          <p:nvPr/>
        </p:nvSpPr>
        <p:spPr>
          <a:xfrm>
            <a:off x="4818745" y="3667599"/>
            <a:ext cx="1268361" cy="369332"/>
          </a:xfrm>
          <a:prstGeom prst="rect">
            <a:avLst/>
          </a:prstGeom>
          <a:noFill/>
        </p:spPr>
        <p:txBody>
          <a:bodyPr wrap="none" rtlCol="0">
            <a:spAutoFit/>
          </a:bodyPr>
          <a:lstStyle/>
          <a:p>
            <a:r>
              <a:rPr lang="en-US" dirty="0"/>
              <a:t>PCA, UMAP</a:t>
            </a:r>
          </a:p>
        </p:txBody>
      </p:sp>
      <p:sp>
        <p:nvSpPr>
          <p:cNvPr id="15" name="TextBox 14">
            <a:extLst>
              <a:ext uri="{FF2B5EF4-FFF2-40B4-BE49-F238E27FC236}">
                <a16:creationId xmlns:a16="http://schemas.microsoft.com/office/drawing/2014/main" id="{AE693074-BF43-FFC0-14EC-DFA967702939}"/>
              </a:ext>
            </a:extLst>
          </p:cNvPr>
          <p:cNvSpPr txBox="1"/>
          <p:nvPr/>
        </p:nvSpPr>
        <p:spPr>
          <a:xfrm>
            <a:off x="7142233" y="4919599"/>
            <a:ext cx="2950103" cy="461665"/>
          </a:xfrm>
          <a:prstGeom prst="rect">
            <a:avLst/>
          </a:prstGeom>
          <a:noFill/>
        </p:spPr>
        <p:txBody>
          <a:bodyPr wrap="none" rtlCol="0">
            <a:spAutoFit/>
          </a:bodyPr>
          <a:lstStyle/>
          <a:p>
            <a:r>
              <a:rPr lang="en-US" sz="2400" dirty="0"/>
              <a:t>~1D circular manifold!</a:t>
            </a:r>
          </a:p>
        </p:txBody>
      </p:sp>
    </p:spTree>
    <p:extLst>
      <p:ext uri="{BB962C8B-B14F-4D97-AF65-F5344CB8AC3E}">
        <p14:creationId xmlns:p14="http://schemas.microsoft.com/office/powerpoint/2010/main" val="3408355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E1AC-B15C-B6BA-4136-17103B439F31}"/>
              </a:ext>
            </a:extLst>
          </p:cNvPr>
          <p:cNvSpPr>
            <a:spLocks noGrp="1"/>
          </p:cNvSpPr>
          <p:nvPr>
            <p:ph type="title"/>
          </p:nvPr>
        </p:nvSpPr>
        <p:spPr/>
        <p:txBody>
          <a:bodyPr/>
          <a:lstStyle/>
          <a:p>
            <a:r>
              <a:rPr lang="en-US" dirty="0"/>
              <a:t>Linear Regression of Unwanted Variation</a:t>
            </a:r>
          </a:p>
        </p:txBody>
      </p:sp>
      <p:pic>
        <p:nvPicPr>
          <p:cNvPr id="16386" name="Picture 2">
            <a:extLst>
              <a:ext uri="{FF2B5EF4-FFF2-40B4-BE49-F238E27FC236}">
                <a16:creationId xmlns:a16="http://schemas.microsoft.com/office/drawing/2014/main" id="{C5838B54-2739-1E75-6F44-0FA1BF631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172" y="1498965"/>
            <a:ext cx="2531236" cy="21623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C0A3E4BF-3FA4-7EA2-DA3E-036BBF91B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172" y="4031122"/>
            <a:ext cx="2531236" cy="216233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2B268E47-5FC6-7648-A79A-D18747674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750" y="1690688"/>
            <a:ext cx="2531236" cy="2162338"/>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675F30D1-84D8-6B11-C5DE-365194EC36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750" y="4031122"/>
            <a:ext cx="2531236" cy="2162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C60883-A8B4-A475-CC6D-843B88181AFE}"/>
              </a:ext>
            </a:extLst>
          </p:cNvPr>
          <p:cNvPicPr>
            <a:picLocks noChangeAspect="1"/>
          </p:cNvPicPr>
          <p:nvPr/>
        </p:nvPicPr>
        <p:blipFill>
          <a:blip r:embed="rId6"/>
          <a:stretch>
            <a:fillRect/>
          </a:stretch>
        </p:blipFill>
        <p:spPr>
          <a:xfrm>
            <a:off x="4315238" y="4031928"/>
            <a:ext cx="3006273" cy="2278339"/>
          </a:xfrm>
          <a:prstGeom prst="rect">
            <a:avLst/>
          </a:prstGeom>
        </p:spPr>
      </p:pic>
      <p:sp>
        <p:nvSpPr>
          <p:cNvPr id="5" name="TextBox 4">
            <a:extLst>
              <a:ext uri="{FF2B5EF4-FFF2-40B4-BE49-F238E27FC236}">
                <a16:creationId xmlns:a16="http://schemas.microsoft.com/office/drawing/2014/main" id="{244AE90B-2ED5-792E-2823-4AB3D1C53E65}"/>
              </a:ext>
            </a:extLst>
          </p:cNvPr>
          <p:cNvSpPr txBox="1"/>
          <p:nvPr/>
        </p:nvSpPr>
        <p:spPr>
          <a:xfrm>
            <a:off x="3849829" y="1690688"/>
            <a:ext cx="455318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Fit a linear model of each gene’s expression vs confounder variable</a:t>
            </a:r>
          </a:p>
          <a:p>
            <a:pPr marL="742950" lvl="1" indent="-285750">
              <a:buFont typeface="Arial" panose="020B0604020202020204" pitchFamily="34" charset="0"/>
              <a:buChar char="•"/>
            </a:pPr>
            <a:r>
              <a:rPr lang="en-US" dirty="0" err="1"/>
              <a:t>Eg.</a:t>
            </a:r>
            <a:r>
              <a:rPr lang="en-US" dirty="0"/>
              <a:t> cell cycle gene score, % </a:t>
            </a:r>
            <a:r>
              <a:rPr lang="en-US" dirty="0" err="1"/>
              <a:t>mito</a:t>
            </a:r>
            <a:r>
              <a:rPr lang="en-US" dirty="0"/>
              <a:t>, dissociation-stress response, library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model residuals as new scaled values</a:t>
            </a:r>
          </a:p>
          <a:p>
            <a:pPr marL="285750" indent="-285750">
              <a:buFont typeface="Arial" panose="020B0604020202020204" pitchFamily="34" charset="0"/>
              <a:buChar char="•"/>
            </a:pPr>
            <a:r>
              <a:rPr lang="en-US" dirty="0">
                <a:solidFill>
                  <a:srgbClr val="FF0000"/>
                </a:solidFill>
              </a:rPr>
              <a:t>This often doesn’t work well.</a:t>
            </a:r>
          </a:p>
        </p:txBody>
      </p:sp>
    </p:spTree>
    <p:extLst>
      <p:ext uri="{BB962C8B-B14F-4D97-AF65-F5344CB8AC3E}">
        <p14:creationId xmlns:p14="http://schemas.microsoft.com/office/powerpoint/2010/main" val="3475583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964F7F6-D3EA-79E2-5DD9-CD9A88BE597F}"/>
              </a:ext>
            </a:extLst>
          </p:cNvPr>
          <p:cNvSpPr txBox="1"/>
          <p:nvPr/>
        </p:nvSpPr>
        <p:spPr>
          <a:xfrm>
            <a:off x="1069288" y="6037120"/>
            <a:ext cx="7995403" cy="646331"/>
          </a:xfrm>
          <a:prstGeom prst="rect">
            <a:avLst/>
          </a:prstGeom>
          <a:noFill/>
        </p:spPr>
        <p:txBody>
          <a:bodyPr wrap="square">
            <a:spAutoFit/>
          </a:bodyPr>
          <a:lstStyle/>
          <a:p>
            <a:r>
              <a:rPr lang="en-US" dirty="0"/>
              <a:t>Cool interactive visualization</a:t>
            </a:r>
            <a:endParaRPr lang="en-US" dirty="0">
              <a:hlinkClick r:id="rId2"/>
            </a:endParaRPr>
          </a:p>
          <a:p>
            <a:r>
              <a:rPr lang="en-US" dirty="0">
                <a:hlinkClick r:id="rId2"/>
              </a:rPr>
              <a:t>https://setosa.io/ev/principal-component-analysis/</a:t>
            </a:r>
            <a:endParaRPr lang="en-US" dirty="0"/>
          </a:p>
        </p:txBody>
      </p:sp>
      <p:sp>
        <p:nvSpPr>
          <p:cNvPr id="8" name="TextBox 7">
            <a:extLst>
              <a:ext uri="{FF2B5EF4-FFF2-40B4-BE49-F238E27FC236}">
                <a16:creationId xmlns:a16="http://schemas.microsoft.com/office/drawing/2014/main" id="{A71D40A1-450D-3A1E-55E4-1FBDC4763523}"/>
              </a:ext>
            </a:extLst>
          </p:cNvPr>
          <p:cNvSpPr txBox="1"/>
          <p:nvPr/>
        </p:nvSpPr>
        <p:spPr>
          <a:xfrm>
            <a:off x="1110343" y="533400"/>
            <a:ext cx="6253379" cy="707886"/>
          </a:xfrm>
          <a:prstGeom prst="rect">
            <a:avLst/>
          </a:prstGeom>
          <a:noFill/>
        </p:spPr>
        <p:txBody>
          <a:bodyPr wrap="none" rtlCol="0">
            <a:spAutoFit/>
          </a:bodyPr>
          <a:lstStyle/>
          <a:p>
            <a:r>
              <a:rPr lang="en-US" sz="4000" dirty="0">
                <a:latin typeface="+mj-lt"/>
              </a:rPr>
              <a:t>Principal Component Analysis</a:t>
            </a:r>
          </a:p>
        </p:txBody>
      </p:sp>
      <p:sp>
        <p:nvSpPr>
          <p:cNvPr id="10" name="TextBox 9">
            <a:extLst>
              <a:ext uri="{FF2B5EF4-FFF2-40B4-BE49-F238E27FC236}">
                <a16:creationId xmlns:a16="http://schemas.microsoft.com/office/drawing/2014/main" id="{EE4D0C99-2D1A-A4E7-FBDE-6AFED0FB5BED}"/>
              </a:ext>
            </a:extLst>
          </p:cNvPr>
          <p:cNvSpPr txBox="1"/>
          <p:nvPr/>
        </p:nvSpPr>
        <p:spPr>
          <a:xfrm>
            <a:off x="1189032" y="1138301"/>
            <a:ext cx="6796156" cy="461665"/>
          </a:xfrm>
          <a:prstGeom prst="rect">
            <a:avLst/>
          </a:prstGeom>
          <a:noFill/>
        </p:spPr>
        <p:txBody>
          <a:bodyPr wrap="none" rtlCol="0">
            <a:spAutoFit/>
          </a:bodyPr>
          <a:lstStyle/>
          <a:p>
            <a:r>
              <a:rPr lang="en-US" dirty="0">
                <a:solidFill>
                  <a:schemeClr val="accent6"/>
                </a:solidFill>
              </a:rPr>
              <a:t>NOT</a:t>
            </a:r>
            <a:r>
              <a:rPr lang="en-US" dirty="0"/>
              <a:t> a dimensionality reduction method, </a:t>
            </a:r>
            <a:r>
              <a:rPr lang="en-US" i="1" dirty="0"/>
              <a:t>per se.  </a:t>
            </a:r>
            <a:r>
              <a:rPr lang="en-US" sz="2400" dirty="0"/>
              <a:t>It is a </a:t>
            </a:r>
            <a:r>
              <a:rPr lang="en-US" sz="2400" dirty="0">
                <a:solidFill>
                  <a:schemeClr val="accent6"/>
                </a:solidFill>
              </a:rPr>
              <a:t>ROTATION</a:t>
            </a:r>
            <a:r>
              <a:rPr lang="en-US" sz="2400" dirty="0"/>
              <a:t>.</a:t>
            </a:r>
          </a:p>
        </p:txBody>
      </p:sp>
      <p:pic>
        <p:nvPicPr>
          <p:cNvPr id="11" name="Picture 10">
            <a:extLst>
              <a:ext uri="{FF2B5EF4-FFF2-40B4-BE49-F238E27FC236}">
                <a16:creationId xmlns:a16="http://schemas.microsoft.com/office/drawing/2014/main" id="{9C4F0538-E3D9-217D-D158-DF63EBC117A5}"/>
              </a:ext>
            </a:extLst>
          </p:cNvPr>
          <p:cNvPicPr>
            <a:picLocks noChangeAspect="1"/>
          </p:cNvPicPr>
          <p:nvPr/>
        </p:nvPicPr>
        <p:blipFill>
          <a:blip r:embed="rId3"/>
          <a:stretch>
            <a:fillRect/>
          </a:stretch>
        </p:blipFill>
        <p:spPr>
          <a:xfrm>
            <a:off x="1189032" y="2990353"/>
            <a:ext cx="6324933" cy="2729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B63BFF11-BE06-8FEC-B716-2325D49CEA54}"/>
              </a:ext>
            </a:extLst>
          </p:cNvPr>
          <p:cNvPicPr>
            <a:picLocks noChangeAspect="1"/>
          </p:cNvPicPr>
          <p:nvPr/>
        </p:nvPicPr>
        <p:blipFill>
          <a:blip r:embed="rId4"/>
          <a:stretch>
            <a:fillRect/>
          </a:stretch>
        </p:blipFill>
        <p:spPr>
          <a:xfrm>
            <a:off x="8416471" y="3166999"/>
            <a:ext cx="2501900" cy="2552700"/>
          </a:xfrm>
          <a:prstGeom prst="rect">
            <a:avLst/>
          </a:prstGeom>
        </p:spPr>
      </p:pic>
      <p:cxnSp>
        <p:nvCxnSpPr>
          <p:cNvPr id="21" name="Straight Arrow Connector 20">
            <a:extLst>
              <a:ext uri="{FF2B5EF4-FFF2-40B4-BE49-F238E27FC236}">
                <a16:creationId xmlns:a16="http://schemas.microsoft.com/office/drawing/2014/main" id="{5E9E79F7-8608-050F-D939-94940DBCCED3}"/>
              </a:ext>
            </a:extLst>
          </p:cNvPr>
          <p:cNvCxnSpPr>
            <a:cxnSpLocks/>
          </p:cNvCxnSpPr>
          <p:nvPr/>
        </p:nvCxnSpPr>
        <p:spPr>
          <a:xfrm flipH="1" flipV="1">
            <a:off x="7724729" y="4543109"/>
            <a:ext cx="940518" cy="886720"/>
          </a:xfrm>
          <a:prstGeom prst="straightConnector1">
            <a:avLst/>
          </a:prstGeom>
          <a:ln w="3492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06081-7C63-47C0-A3A9-385145EE15BB}"/>
              </a:ext>
            </a:extLst>
          </p:cNvPr>
          <p:cNvCxnSpPr>
            <a:cxnSpLocks/>
          </p:cNvCxnSpPr>
          <p:nvPr/>
        </p:nvCxnSpPr>
        <p:spPr>
          <a:xfrm flipV="1">
            <a:off x="8665247" y="4366853"/>
            <a:ext cx="1002174" cy="1062976"/>
          </a:xfrm>
          <a:prstGeom prst="straightConnector1">
            <a:avLst/>
          </a:prstGeom>
          <a:ln w="3492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19B3BF-78CC-C832-4946-C8DC56898EEF}"/>
              </a:ext>
            </a:extLst>
          </p:cNvPr>
          <p:cNvSpPr txBox="1"/>
          <p:nvPr/>
        </p:nvSpPr>
        <p:spPr>
          <a:xfrm rot="18900000">
            <a:off x="8894463" y="5034329"/>
            <a:ext cx="543739" cy="369332"/>
          </a:xfrm>
          <a:prstGeom prst="rect">
            <a:avLst/>
          </a:prstGeom>
          <a:noFill/>
        </p:spPr>
        <p:txBody>
          <a:bodyPr wrap="none" rtlCol="0">
            <a:spAutoFit/>
          </a:bodyPr>
          <a:lstStyle/>
          <a:p>
            <a:r>
              <a:rPr lang="en-US" dirty="0"/>
              <a:t>PC1</a:t>
            </a:r>
          </a:p>
        </p:txBody>
      </p:sp>
      <p:sp>
        <p:nvSpPr>
          <p:cNvPr id="31" name="TextBox 30">
            <a:extLst>
              <a:ext uri="{FF2B5EF4-FFF2-40B4-BE49-F238E27FC236}">
                <a16:creationId xmlns:a16="http://schemas.microsoft.com/office/drawing/2014/main" id="{9D7D7D96-0652-3ABF-354E-A203A5ACCA00}"/>
              </a:ext>
            </a:extLst>
          </p:cNvPr>
          <p:cNvSpPr txBox="1"/>
          <p:nvPr/>
        </p:nvSpPr>
        <p:spPr>
          <a:xfrm rot="2700000">
            <a:off x="7946170" y="5034330"/>
            <a:ext cx="543739" cy="369332"/>
          </a:xfrm>
          <a:prstGeom prst="rect">
            <a:avLst/>
          </a:prstGeom>
          <a:noFill/>
        </p:spPr>
        <p:txBody>
          <a:bodyPr wrap="none" rtlCol="0">
            <a:spAutoFit/>
          </a:bodyPr>
          <a:lstStyle/>
          <a:p>
            <a:r>
              <a:rPr lang="en-US" dirty="0"/>
              <a:t>PC2</a:t>
            </a:r>
          </a:p>
        </p:txBody>
      </p:sp>
      <p:sp>
        <p:nvSpPr>
          <p:cNvPr id="4" name="TextBox 3">
            <a:extLst>
              <a:ext uri="{FF2B5EF4-FFF2-40B4-BE49-F238E27FC236}">
                <a16:creationId xmlns:a16="http://schemas.microsoft.com/office/drawing/2014/main" id="{63F7D922-4EDB-0D44-DA85-33ACF8B6DA48}"/>
              </a:ext>
            </a:extLst>
          </p:cNvPr>
          <p:cNvSpPr txBox="1"/>
          <p:nvPr/>
        </p:nvSpPr>
        <p:spPr>
          <a:xfrm>
            <a:off x="1325217" y="1661167"/>
            <a:ext cx="3931846" cy="1200329"/>
          </a:xfrm>
          <a:prstGeom prst="rect">
            <a:avLst/>
          </a:prstGeom>
          <a:noFill/>
        </p:spPr>
        <p:txBody>
          <a:bodyPr wrap="none" rtlCol="0">
            <a:spAutoFit/>
          </a:bodyPr>
          <a:lstStyle/>
          <a:p>
            <a:pPr marL="342900" indent="-342900">
              <a:buAutoNum type="arabicPeriod"/>
            </a:pPr>
            <a:r>
              <a:rPr lang="en-US" dirty="0"/>
              <a:t>Zero-center data (subtract mean)</a:t>
            </a:r>
          </a:p>
          <a:p>
            <a:pPr marL="342900" indent="-342900">
              <a:buAutoNum type="arabicPeriod"/>
            </a:pPr>
            <a:r>
              <a:rPr lang="en-US" dirty="0"/>
              <a:t>Scale Uniformly (</a:t>
            </a:r>
            <a:r>
              <a:rPr lang="en-US" dirty="0" err="1"/>
              <a:t>ie</a:t>
            </a:r>
            <a:r>
              <a:rPr lang="en-US" dirty="0"/>
              <a:t>. Z-score by gene)</a:t>
            </a:r>
          </a:p>
          <a:p>
            <a:pPr marL="342900" indent="-342900">
              <a:buAutoNum type="arabicPeriod"/>
            </a:pPr>
            <a:r>
              <a:rPr lang="en-US" dirty="0"/>
              <a:t>Produce </a:t>
            </a:r>
            <a:r>
              <a:rPr lang="en-US" u="sng" dirty="0"/>
              <a:t>covariance matrix</a:t>
            </a:r>
          </a:p>
          <a:p>
            <a:pPr marL="342900" indent="-342900">
              <a:buAutoNum type="arabicPeriod"/>
            </a:pPr>
            <a:r>
              <a:rPr lang="en-US" dirty="0"/>
              <a:t>Eigen decomposition</a:t>
            </a:r>
          </a:p>
        </p:txBody>
      </p:sp>
      <p:sp>
        <p:nvSpPr>
          <p:cNvPr id="5" name="TextBox 4">
            <a:extLst>
              <a:ext uri="{FF2B5EF4-FFF2-40B4-BE49-F238E27FC236}">
                <a16:creationId xmlns:a16="http://schemas.microsoft.com/office/drawing/2014/main" id="{BA502077-B5FA-BFE0-085E-E3F7147F8B75}"/>
              </a:ext>
            </a:extLst>
          </p:cNvPr>
          <p:cNvSpPr txBox="1"/>
          <p:nvPr/>
        </p:nvSpPr>
        <p:spPr>
          <a:xfrm>
            <a:off x="4594234" y="2351241"/>
            <a:ext cx="2946128" cy="369332"/>
          </a:xfrm>
          <a:prstGeom prst="rect">
            <a:avLst/>
          </a:prstGeom>
          <a:noFill/>
        </p:spPr>
        <p:txBody>
          <a:bodyPr wrap="none" rtlCol="0">
            <a:spAutoFit/>
          </a:bodyPr>
          <a:lstStyle/>
          <a:p>
            <a:r>
              <a:rPr lang="en-US" dirty="0"/>
              <a:t>Singular value decomposition</a:t>
            </a:r>
          </a:p>
        </p:txBody>
      </p:sp>
      <p:sp>
        <p:nvSpPr>
          <p:cNvPr id="6" name="Left Brace 5">
            <a:extLst>
              <a:ext uri="{FF2B5EF4-FFF2-40B4-BE49-F238E27FC236}">
                <a16:creationId xmlns:a16="http://schemas.microsoft.com/office/drawing/2014/main" id="{28032F4C-78C0-48D6-A55D-009DC90DDFB5}"/>
              </a:ext>
            </a:extLst>
          </p:cNvPr>
          <p:cNvSpPr/>
          <p:nvPr/>
        </p:nvSpPr>
        <p:spPr>
          <a:xfrm flipH="1">
            <a:off x="4351498" y="2331749"/>
            <a:ext cx="212035" cy="404131"/>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45E4DEF-EE9F-CB09-9BDC-560047F4E2FF}"/>
              </a:ext>
            </a:extLst>
          </p:cNvPr>
          <p:cNvSpPr txBox="1"/>
          <p:nvPr/>
        </p:nvSpPr>
        <p:spPr>
          <a:xfrm>
            <a:off x="7985188" y="1132325"/>
            <a:ext cx="403453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Identifies linear combinations of genes that explain the most variation in the data</a:t>
            </a:r>
          </a:p>
          <a:p>
            <a:pPr marL="285750" indent="-285750">
              <a:buFont typeface="Arial" panose="020B0604020202020204" pitchFamily="34" charset="0"/>
              <a:buChar char="•"/>
            </a:pPr>
            <a:r>
              <a:rPr lang="en-US" dirty="0"/>
              <a:t>PCs ~ analogous to </a:t>
            </a:r>
            <a:r>
              <a:rPr lang="en-US" dirty="0">
                <a:solidFill>
                  <a:schemeClr val="accent6"/>
                </a:solidFill>
              </a:rPr>
              <a:t>gene expression programs</a:t>
            </a:r>
            <a:endParaRPr lang="en-US" dirty="0"/>
          </a:p>
          <a:p>
            <a:pPr marL="285750" indent="-285750">
              <a:buFont typeface="Arial" panose="020B0604020202020204" pitchFamily="34" charset="0"/>
              <a:buChar char="•"/>
            </a:pPr>
            <a:r>
              <a:rPr lang="en-US" dirty="0"/>
              <a:t>PCs are </a:t>
            </a:r>
            <a:r>
              <a:rPr lang="en-US" i="1" dirty="0"/>
              <a:t>orthogonal </a:t>
            </a:r>
            <a:r>
              <a:rPr lang="en-US" dirty="0">
                <a:solidFill>
                  <a:srgbClr val="FF0000"/>
                </a:solidFill>
              </a:rPr>
              <a:t>(gene expression programs might not be)</a:t>
            </a:r>
          </a:p>
        </p:txBody>
      </p:sp>
    </p:spTree>
    <p:extLst>
      <p:ext uri="{BB962C8B-B14F-4D97-AF65-F5344CB8AC3E}">
        <p14:creationId xmlns:p14="http://schemas.microsoft.com/office/powerpoint/2010/main" val="188712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9CFC-3E9C-6F50-0A56-7894B5F61348}"/>
              </a:ext>
            </a:extLst>
          </p:cNvPr>
          <p:cNvSpPr>
            <a:spLocks noGrp="1"/>
          </p:cNvSpPr>
          <p:nvPr>
            <p:ph type="title"/>
          </p:nvPr>
        </p:nvSpPr>
        <p:spPr/>
        <p:txBody>
          <a:bodyPr/>
          <a:lstStyle/>
          <a:p>
            <a:r>
              <a:rPr lang="en-US" dirty="0"/>
              <a:t>How Many PCs?</a:t>
            </a:r>
          </a:p>
        </p:txBody>
      </p:sp>
      <p:pic>
        <p:nvPicPr>
          <p:cNvPr id="4" name="Picture 2">
            <a:extLst>
              <a:ext uri="{FF2B5EF4-FFF2-40B4-BE49-F238E27FC236}">
                <a16:creationId xmlns:a16="http://schemas.microsoft.com/office/drawing/2014/main" id="{07188211-7FCD-B6BC-BFFC-B152140E7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97" y="3297772"/>
            <a:ext cx="660680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898DCA3-5186-2062-121B-28DD5E7EDD99}"/>
              </a:ext>
            </a:extLst>
          </p:cNvPr>
          <p:cNvPicPr>
            <a:picLocks noChangeAspect="1"/>
          </p:cNvPicPr>
          <p:nvPr/>
        </p:nvPicPr>
        <p:blipFill>
          <a:blip r:embed="rId3"/>
          <a:stretch>
            <a:fillRect/>
          </a:stretch>
        </p:blipFill>
        <p:spPr>
          <a:xfrm>
            <a:off x="5711687" y="365125"/>
            <a:ext cx="4800852" cy="2932647"/>
          </a:xfrm>
          <a:prstGeom prst="rect">
            <a:avLst/>
          </a:prstGeom>
        </p:spPr>
      </p:pic>
      <p:sp>
        <p:nvSpPr>
          <p:cNvPr id="6" name="TextBox 5">
            <a:extLst>
              <a:ext uri="{FF2B5EF4-FFF2-40B4-BE49-F238E27FC236}">
                <a16:creationId xmlns:a16="http://schemas.microsoft.com/office/drawing/2014/main" id="{204547F8-2B7E-7A55-732E-B8A806EFDB8C}"/>
              </a:ext>
            </a:extLst>
          </p:cNvPr>
          <p:cNvSpPr txBox="1"/>
          <p:nvPr/>
        </p:nvSpPr>
        <p:spPr>
          <a:xfrm>
            <a:off x="294265" y="1505157"/>
            <a:ext cx="4452732" cy="4801314"/>
          </a:xfrm>
          <a:prstGeom prst="rect">
            <a:avLst/>
          </a:prstGeom>
          <a:noFill/>
        </p:spPr>
        <p:txBody>
          <a:bodyPr wrap="square" rtlCol="0">
            <a:spAutoFit/>
          </a:bodyPr>
          <a:lstStyle/>
          <a:p>
            <a:r>
              <a:rPr lang="en-US" dirty="0">
                <a:solidFill>
                  <a:schemeClr val="accent6"/>
                </a:solidFill>
              </a:rPr>
              <a:t>Option 1:</a:t>
            </a:r>
          </a:p>
          <a:p>
            <a:r>
              <a:rPr lang="en-US" dirty="0">
                <a:solidFill>
                  <a:schemeClr val="accent6"/>
                </a:solidFill>
              </a:rPr>
              <a:t>Jackstraw analysis: </a:t>
            </a:r>
            <a:r>
              <a:rPr lang="en-US" dirty="0"/>
              <a:t>Determine “significant” PCs</a:t>
            </a:r>
          </a:p>
          <a:p>
            <a:r>
              <a:rPr lang="en-US" dirty="0"/>
              <a:t>Randomly permute data &amp; recalculate PCs</a:t>
            </a:r>
          </a:p>
          <a:p>
            <a:r>
              <a:rPr lang="en-US" dirty="0"/>
              <a:t>Compare “Real” PCs with random noise.</a:t>
            </a:r>
          </a:p>
          <a:p>
            <a:r>
              <a:rPr lang="en-US" dirty="0"/>
              <a:t>	-slow</a:t>
            </a:r>
          </a:p>
          <a:p>
            <a:r>
              <a:rPr lang="en-US" dirty="0"/>
              <a:t>	-still subject to weakness of PCA</a:t>
            </a:r>
          </a:p>
          <a:p>
            <a:endParaRPr lang="en-US" dirty="0"/>
          </a:p>
          <a:p>
            <a:endParaRPr lang="en-US" dirty="0"/>
          </a:p>
          <a:p>
            <a:r>
              <a:rPr lang="en-US" dirty="0">
                <a:solidFill>
                  <a:schemeClr val="accent6"/>
                </a:solidFill>
              </a:rPr>
              <a:t>Option 2:</a:t>
            </a:r>
            <a:r>
              <a:rPr lang="en-US" dirty="0"/>
              <a:t> </a:t>
            </a:r>
          </a:p>
          <a:p>
            <a:r>
              <a:rPr lang="en-US" dirty="0"/>
              <a:t>Elbow Plot</a:t>
            </a:r>
          </a:p>
          <a:p>
            <a:endParaRPr lang="en-US" dirty="0"/>
          </a:p>
          <a:p>
            <a:endParaRPr lang="en-US" dirty="0"/>
          </a:p>
          <a:p>
            <a:endParaRPr lang="en-US" dirty="0"/>
          </a:p>
          <a:p>
            <a:r>
              <a:rPr lang="en-US" dirty="0">
                <a:solidFill>
                  <a:schemeClr val="accent6"/>
                </a:solidFill>
              </a:rPr>
              <a:t>Option 3:</a:t>
            </a:r>
          </a:p>
          <a:p>
            <a:r>
              <a:rPr lang="en-US" dirty="0"/>
              <a:t>Pick a number that gives you results that you can interpret and defend.</a:t>
            </a:r>
          </a:p>
        </p:txBody>
      </p:sp>
      <p:pic>
        <p:nvPicPr>
          <p:cNvPr id="20482" name="Picture 2">
            <a:extLst>
              <a:ext uri="{FF2B5EF4-FFF2-40B4-BE49-F238E27FC236}">
                <a16:creationId xmlns:a16="http://schemas.microsoft.com/office/drawing/2014/main" id="{FF622BAA-12BC-FF81-A09E-80F49C02C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9574" y="3568678"/>
            <a:ext cx="2424787" cy="209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60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6C0A-9043-C736-ED08-EF035F539A8A}"/>
              </a:ext>
            </a:extLst>
          </p:cNvPr>
          <p:cNvSpPr>
            <a:spLocks noGrp="1"/>
          </p:cNvSpPr>
          <p:nvPr>
            <p:ph type="title"/>
          </p:nvPr>
        </p:nvSpPr>
        <p:spPr/>
        <p:txBody>
          <a:bodyPr/>
          <a:lstStyle/>
          <a:p>
            <a:r>
              <a:rPr lang="en-US" dirty="0"/>
              <a:t>Library Indexing</a:t>
            </a:r>
          </a:p>
        </p:txBody>
      </p:sp>
      <p:sp>
        <p:nvSpPr>
          <p:cNvPr id="6" name="TextBox 5">
            <a:extLst>
              <a:ext uri="{FF2B5EF4-FFF2-40B4-BE49-F238E27FC236}">
                <a16:creationId xmlns:a16="http://schemas.microsoft.com/office/drawing/2014/main" id="{A606ECC6-A9FA-BC3B-7C24-C43B46B7E628}"/>
              </a:ext>
            </a:extLst>
          </p:cNvPr>
          <p:cNvSpPr txBox="1"/>
          <p:nvPr/>
        </p:nvSpPr>
        <p:spPr>
          <a:xfrm>
            <a:off x="742255" y="1506022"/>
            <a:ext cx="1986441" cy="461665"/>
          </a:xfrm>
          <a:prstGeom prst="rect">
            <a:avLst/>
          </a:prstGeom>
          <a:noFill/>
        </p:spPr>
        <p:txBody>
          <a:bodyPr wrap="none" rtlCol="0">
            <a:spAutoFit/>
          </a:bodyPr>
          <a:lstStyle/>
          <a:p>
            <a:r>
              <a:rPr lang="en-US" sz="2400" dirty="0"/>
              <a:t>Single Indexed</a:t>
            </a:r>
          </a:p>
        </p:txBody>
      </p:sp>
      <p:grpSp>
        <p:nvGrpSpPr>
          <p:cNvPr id="15" name="Group 14">
            <a:extLst>
              <a:ext uri="{FF2B5EF4-FFF2-40B4-BE49-F238E27FC236}">
                <a16:creationId xmlns:a16="http://schemas.microsoft.com/office/drawing/2014/main" id="{0B3F1FD0-F306-409D-F0C7-31545A5329B6}"/>
              </a:ext>
            </a:extLst>
          </p:cNvPr>
          <p:cNvGrpSpPr/>
          <p:nvPr/>
        </p:nvGrpSpPr>
        <p:grpSpPr>
          <a:xfrm>
            <a:off x="2960766" y="1506022"/>
            <a:ext cx="3051892" cy="954107"/>
            <a:chOff x="3463313" y="1277535"/>
            <a:chExt cx="3051892" cy="954107"/>
          </a:xfrm>
        </p:grpSpPr>
        <p:sp>
          <p:nvSpPr>
            <p:cNvPr id="9" name="TextBox 8">
              <a:extLst>
                <a:ext uri="{FF2B5EF4-FFF2-40B4-BE49-F238E27FC236}">
                  <a16:creationId xmlns:a16="http://schemas.microsoft.com/office/drawing/2014/main" id="{9B6A7100-3260-D057-AFDC-4252EB737B33}"/>
                </a:ext>
              </a:extLst>
            </p:cNvPr>
            <p:cNvSpPr txBox="1"/>
            <p:nvPr/>
          </p:nvSpPr>
          <p:spPr>
            <a:xfrm>
              <a:off x="3463313" y="1552188"/>
              <a:ext cx="1291771" cy="646331"/>
            </a:xfrm>
            <a:prstGeom prst="rect">
              <a:avLst/>
            </a:prstGeom>
            <a:noFill/>
          </p:spPr>
          <p:txBody>
            <a:bodyPr wrap="square">
              <a:spAutoFit/>
            </a:bodyPr>
            <a:lstStyle/>
            <a:p>
              <a:r>
                <a:rPr lang="en-US" dirty="0">
                  <a:latin typeface="Menlo" panose="020B0609030804020204" pitchFamily="49" charset="0"/>
                  <a:ea typeface="Menlo" panose="020B0609030804020204" pitchFamily="49" charset="0"/>
                  <a:cs typeface="Menlo" panose="020B0609030804020204" pitchFamily="49" charset="0"/>
                </a:rPr>
                <a:t>SI-GA-A1	</a:t>
              </a:r>
            </a:p>
          </p:txBody>
        </p:sp>
        <p:sp>
          <p:nvSpPr>
            <p:cNvPr id="11" name="TextBox 10">
              <a:extLst>
                <a:ext uri="{FF2B5EF4-FFF2-40B4-BE49-F238E27FC236}">
                  <a16:creationId xmlns:a16="http://schemas.microsoft.com/office/drawing/2014/main" id="{637AFC8F-D303-8EDC-73A0-799AA2E38EB0}"/>
                </a:ext>
              </a:extLst>
            </p:cNvPr>
            <p:cNvSpPr txBox="1"/>
            <p:nvPr/>
          </p:nvSpPr>
          <p:spPr>
            <a:xfrm>
              <a:off x="5223434" y="1277535"/>
              <a:ext cx="1291771" cy="954107"/>
            </a:xfrm>
            <a:prstGeom prst="rect">
              <a:avLst/>
            </a:prstGeom>
            <a:noFill/>
          </p:spPr>
          <p:txBody>
            <a:bodyPr wrap="square">
              <a:spAutoFit/>
            </a:bodyPr>
            <a:lstStyle/>
            <a:p>
              <a:r>
                <a:rPr lang="en-US" sz="1400" dirty="0">
                  <a:latin typeface="Menlo" panose="020B0609030804020204" pitchFamily="49" charset="0"/>
                  <a:ea typeface="Menlo" panose="020B0609030804020204" pitchFamily="49" charset="0"/>
                  <a:cs typeface="Menlo" panose="020B0609030804020204" pitchFamily="49" charset="0"/>
                </a:rPr>
                <a:t>GGTTTACT</a:t>
              </a:r>
            </a:p>
            <a:p>
              <a:r>
                <a:rPr lang="en-US" sz="1400" dirty="0">
                  <a:latin typeface="Menlo" panose="020B0609030804020204" pitchFamily="49" charset="0"/>
                  <a:ea typeface="Menlo" panose="020B0609030804020204" pitchFamily="49" charset="0"/>
                  <a:cs typeface="Menlo" panose="020B0609030804020204" pitchFamily="49" charset="0"/>
                </a:rPr>
                <a:t>CTAAACGG</a:t>
              </a:r>
            </a:p>
            <a:p>
              <a:r>
                <a:rPr lang="en-US" sz="1400" dirty="0">
                  <a:latin typeface="Menlo" panose="020B0609030804020204" pitchFamily="49" charset="0"/>
                  <a:ea typeface="Menlo" panose="020B0609030804020204" pitchFamily="49" charset="0"/>
                  <a:cs typeface="Menlo" panose="020B0609030804020204" pitchFamily="49" charset="0"/>
                </a:rPr>
                <a:t>TCGGCGTC</a:t>
              </a:r>
            </a:p>
            <a:p>
              <a:r>
                <a:rPr lang="en-US" sz="1400" dirty="0">
                  <a:latin typeface="Menlo" panose="020B0609030804020204" pitchFamily="49" charset="0"/>
                  <a:ea typeface="Menlo" panose="020B0609030804020204" pitchFamily="49" charset="0"/>
                  <a:cs typeface="Menlo" panose="020B0609030804020204" pitchFamily="49" charset="0"/>
                </a:rPr>
                <a:t>AACCGTAA</a:t>
              </a:r>
            </a:p>
          </p:txBody>
        </p:sp>
      </p:grpSp>
      <p:grpSp>
        <p:nvGrpSpPr>
          <p:cNvPr id="14" name="Group 13">
            <a:extLst>
              <a:ext uri="{FF2B5EF4-FFF2-40B4-BE49-F238E27FC236}">
                <a16:creationId xmlns:a16="http://schemas.microsoft.com/office/drawing/2014/main" id="{18CE9402-3179-5989-E8BC-CA92F802B334}"/>
              </a:ext>
            </a:extLst>
          </p:cNvPr>
          <p:cNvGrpSpPr/>
          <p:nvPr/>
        </p:nvGrpSpPr>
        <p:grpSpPr>
          <a:xfrm>
            <a:off x="2955322" y="2489157"/>
            <a:ext cx="3057336" cy="954107"/>
            <a:chOff x="3457869" y="2691558"/>
            <a:chExt cx="3057336" cy="954107"/>
          </a:xfrm>
        </p:grpSpPr>
        <p:sp>
          <p:nvSpPr>
            <p:cNvPr id="12" name="TextBox 11">
              <a:extLst>
                <a:ext uri="{FF2B5EF4-FFF2-40B4-BE49-F238E27FC236}">
                  <a16:creationId xmlns:a16="http://schemas.microsoft.com/office/drawing/2014/main" id="{4AC6801B-F9AA-9748-B2EE-BA482A72792C}"/>
                </a:ext>
              </a:extLst>
            </p:cNvPr>
            <p:cNvSpPr txBox="1"/>
            <p:nvPr/>
          </p:nvSpPr>
          <p:spPr>
            <a:xfrm>
              <a:off x="5223434" y="2691558"/>
              <a:ext cx="1291771" cy="954107"/>
            </a:xfrm>
            <a:prstGeom prst="rect">
              <a:avLst/>
            </a:prstGeom>
            <a:noFill/>
          </p:spPr>
          <p:txBody>
            <a:bodyPr wrap="square">
              <a:spAutoFit/>
            </a:bodyPr>
            <a:lstStyle/>
            <a:p>
              <a:r>
                <a:rPr lang="en-US" sz="1400" dirty="0">
                  <a:latin typeface="Menlo" panose="020B0609030804020204" pitchFamily="49" charset="0"/>
                  <a:ea typeface="Menlo" panose="020B0609030804020204" pitchFamily="49" charset="0"/>
                  <a:cs typeface="Menlo" panose="020B0609030804020204" pitchFamily="49" charset="0"/>
                </a:rPr>
                <a:t>TTTCATGA</a:t>
              </a:r>
            </a:p>
            <a:p>
              <a:r>
                <a:rPr lang="en-US" sz="1400" dirty="0">
                  <a:latin typeface="Menlo" panose="020B0609030804020204" pitchFamily="49" charset="0"/>
                  <a:ea typeface="Menlo" panose="020B0609030804020204" pitchFamily="49" charset="0"/>
                  <a:cs typeface="Menlo" panose="020B0609030804020204" pitchFamily="49" charset="0"/>
                </a:rPr>
                <a:t>ACGTCCCT</a:t>
              </a:r>
            </a:p>
            <a:p>
              <a:r>
                <a:rPr lang="en-US" sz="1400" dirty="0">
                  <a:latin typeface="Menlo" panose="020B0609030804020204" pitchFamily="49" charset="0"/>
                  <a:ea typeface="Menlo" panose="020B0609030804020204" pitchFamily="49" charset="0"/>
                  <a:cs typeface="Menlo" panose="020B0609030804020204" pitchFamily="49" charset="0"/>
                </a:rPr>
                <a:t>CGCATGTG</a:t>
              </a:r>
            </a:p>
            <a:p>
              <a:r>
                <a:rPr lang="en-US" sz="1400" dirty="0">
                  <a:latin typeface="Menlo" panose="020B0609030804020204" pitchFamily="49" charset="0"/>
                  <a:ea typeface="Menlo" panose="020B0609030804020204" pitchFamily="49" charset="0"/>
                  <a:cs typeface="Menlo" panose="020B0609030804020204" pitchFamily="49" charset="0"/>
                </a:rPr>
                <a:t>GAAGGAAC</a:t>
              </a:r>
            </a:p>
          </p:txBody>
        </p:sp>
        <p:sp>
          <p:nvSpPr>
            <p:cNvPr id="13" name="TextBox 12">
              <a:extLst>
                <a:ext uri="{FF2B5EF4-FFF2-40B4-BE49-F238E27FC236}">
                  <a16:creationId xmlns:a16="http://schemas.microsoft.com/office/drawing/2014/main" id="{BF5700DA-7CFD-CD56-4913-98F0D9DDFAA1}"/>
                </a:ext>
              </a:extLst>
            </p:cNvPr>
            <p:cNvSpPr txBox="1"/>
            <p:nvPr/>
          </p:nvSpPr>
          <p:spPr>
            <a:xfrm>
              <a:off x="3457869" y="2970306"/>
              <a:ext cx="1542143" cy="646331"/>
            </a:xfrm>
            <a:prstGeom prst="rect">
              <a:avLst/>
            </a:prstGeom>
            <a:noFill/>
          </p:spPr>
          <p:txBody>
            <a:bodyPr wrap="square">
              <a:spAutoFit/>
            </a:bodyPr>
            <a:lstStyle/>
            <a:p>
              <a:r>
                <a:rPr lang="en-US" dirty="0">
                  <a:latin typeface="Menlo" panose="020B0609030804020204" pitchFamily="49" charset="0"/>
                  <a:ea typeface="Menlo" panose="020B0609030804020204" pitchFamily="49" charset="0"/>
                  <a:cs typeface="Menlo" panose="020B0609030804020204" pitchFamily="49" charset="0"/>
                </a:rPr>
                <a:t>SI-GA-A2	</a:t>
              </a:r>
            </a:p>
          </p:txBody>
        </p:sp>
      </p:grpSp>
      <p:sp>
        <p:nvSpPr>
          <p:cNvPr id="16" name="Rounded Rectangle 15">
            <a:extLst>
              <a:ext uri="{FF2B5EF4-FFF2-40B4-BE49-F238E27FC236}">
                <a16:creationId xmlns:a16="http://schemas.microsoft.com/office/drawing/2014/main" id="{EC3277C2-312C-1B10-07D0-2870F619381A}"/>
              </a:ext>
            </a:extLst>
          </p:cNvPr>
          <p:cNvSpPr/>
          <p:nvPr/>
        </p:nvSpPr>
        <p:spPr>
          <a:xfrm>
            <a:off x="2955321" y="1506022"/>
            <a:ext cx="2945327" cy="920984"/>
          </a:xfrm>
          <a:prstGeom prst="round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B605524B-EC9B-8200-EFDB-756343820567}"/>
              </a:ext>
            </a:extLst>
          </p:cNvPr>
          <p:cNvSpPr/>
          <p:nvPr/>
        </p:nvSpPr>
        <p:spPr>
          <a:xfrm>
            <a:off x="2955321" y="2503629"/>
            <a:ext cx="2945327" cy="920984"/>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A5D603C-9B26-4F0A-C328-DCF5C4A6B459}"/>
              </a:ext>
            </a:extLst>
          </p:cNvPr>
          <p:cNvPicPr>
            <a:picLocks noChangeAspect="1"/>
          </p:cNvPicPr>
          <p:nvPr/>
        </p:nvPicPr>
        <p:blipFill>
          <a:blip r:embed="rId2"/>
          <a:stretch>
            <a:fillRect/>
          </a:stretch>
        </p:blipFill>
        <p:spPr>
          <a:xfrm>
            <a:off x="826768" y="2028665"/>
            <a:ext cx="2003140" cy="920984"/>
          </a:xfrm>
          <a:prstGeom prst="rect">
            <a:avLst/>
          </a:prstGeom>
        </p:spPr>
      </p:pic>
      <p:sp>
        <p:nvSpPr>
          <p:cNvPr id="19" name="TextBox 18">
            <a:extLst>
              <a:ext uri="{FF2B5EF4-FFF2-40B4-BE49-F238E27FC236}">
                <a16:creationId xmlns:a16="http://schemas.microsoft.com/office/drawing/2014/main" id="{90FA78B0-A9A7-33BD-B916-4DB1F6AFA6A8}"/>
              </a:ext>
            </a:extLst>
          </p:cNvPr>
          <p:cNvSpPr txBox="1"/>
          <p:nvPr/>
        </p:nvSpPr>
        <p:spPr>
          <a:xfrm>
            <a:off x="6096000" y="1659909"/>
            <a:ext cx="518599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8bp</a:t>
            </a:r>
          </a:p>
          <a:p>
            <a:pPr marL="285750" indent="-285750">
              <a:buFont typeface="Arial" panose="020B0604020202020204" pitchFamily="34" charset="0"/>
              <a:buChar char="•"/>
            </a:pPr>
            <a:r>
              <a:rPr lang="en-US" dirty="0"/>
              <a:t>Mix of 4 balanced barcode sequences</a:t>
            </a:r>
          </a:p>
          <a:p>
            <a:pPr marL="285750" indent="-285750">
              <a:buFont typeface="Arial" panose="020B0604020202020204" pitchFamily="34" charset="0"/>
              <a:buChar char="•"/>
            </a:pPr>
            <a:r>
              <a:rPr lang="en-US" dirty="0"/>
              <a:t>Don’t have to worry about how to pool multiple libraries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FF0000"/>
                </a:solidFill>
              </a:rPr>
              <a:t>Susceptible to INDEX HOPPING</a:t>
            </a:r>
          </a:p>
        </p:txBody>
      </p:sp>
      <p:sp>
        <p:nvSpPr>
          <p:cNvPr id="20" name="TextBox 19">
            <a:extLst>
              <a:ext uri="{FF2B5EF4-FFF2-40B4-BE49-F238E27FC236}">
                <a16:creationId xmlns:a16="http://schemas.microsoft.com/office/drawing/2014/main" id="{119DAABD-1D22-A7B0-5E46-3E60E989AE48}"/>
              </a:ext>
            </a:extLst>
          </p:cNvPr>
          <p:cNvSpPr txBox="1"/>
          <p:nvPr/>
        </p:nvSpPr>
        <p:spPr>
          <a:xfrm>
            <a:off x="826768" y="4397874"/>
            <a:ext cx="1813317" cy="461665"/>
          </a:xfrm>
          <a:prstGeom prst="rect">
            <a:avLst/>
          </a:prstGeom>
          <a:noFill/>
        </p:spPr>
        <p:txBody>
          <a:bodyPr wrap="none" rtlCol="0">
            <a:spAutoFit/>
          </a:bodyPr>
          <a:lstStyle/>
          <a:p>
            <a:r>
              <a:rPr lang="en-US" sz="2400" dirty="0"/>
              <a:t>Dual Indexed</a:t>
            </a:r>
          </a:p>
        </p:txBody>
      </p:sp>
      <p:grpSp>
        <p:nvGrpSpPr>
          <p:cNvPr id="21" name="Group 20">
            <a:extLst>
              <a:ext uri="{FF2B5EF4-FFF2-40B4-BE49-F238E27FC236}">
                <a16:creationId xmlns:a16="http://schemas.microsoft.com/office/drawing/2014/main" id="{658FF613-5262-677C-2800-098CCD1CCAE8}"/>
              </a:ext>
            </a:extLst>
          </p:cNvPr>
          <p:cNvGrpSpPr/>
          <p:nvPr/>
        </p:nvGrpSpPr>
        <p:grpSpPr>
          <a:xfrm>
            <a:off x="3045279" y="4505594"/>
            <a:ext cx="2939883" cy="798471"/>
            <a:chOff x="3463313" y="1385255"/>
            <a:chExt cx="2939883" cy="798471"/>
          </a:xfrm>
        </p:grpSpPr>
        <p:sp>
          <p:nvSpPr>
            <p:cNvPr id="22" name="TextBox 21">
              <a:extLst>
                <a:ext uri="{FF2B5EF4-FFF2-40B4-BE49-F238E27FC236}">
                  <a16:creationId xmlns:a16="http://schemas.microsoft.com/office/drawing/2014/main" id="{0CDC3550-E5F5-C59F-3460-E152A7F91735}"/>
                </a:ext>
              </a:extLst>
            </p:cNvPr>
            <p:cNvSpPr txBox="1"/>
            <p:nvPr/>
          </p:nvSpPr>
          <p:spPr>
            <a:xfrm>
              <a:off x="3463313" y="1537395"/>
              <a:ext cx="1291771" cy="646331"/>
            </a:xfrm>
            <a:prstGeom prst="rect">
              <a:avLst/>
            </a:prstGeom>
            <a:noFill/>
          </p:spPr>
          <p:txBody>
            <a:bodyPr wrap="square">
              <a:spAutoFit/>
            </a:bodyPr>
            <a:lstStyle/>
            <a:p>
              <a:r>
                <a:rPr lang="en-US" dirty="0">
                  <a:latin typeface="Menlo" panose="020B0609030804020204" pitchFamily="49" charset="0"/>
                  <a:ea typeface="Menlo" panose="020B0609030804020204" pitchFamily="49" charset="0"/>
                  <a:cs typeface="Menlo" panose="020B0609030804020204" pitchFamily="49" charset="0"/>
                </a:rPr>
                <a:t>SI-TT-A1	</a:t>
              </a:r>
            </a:p>
          </p:txBody>
        </p:sp>
        <p:sp>
          <p:nvSpPr>
            <p:cNvPr id="23" name="TextBox 22">
              <a:extLst>
                <a:ext uri="{FF2B5EF4-FFF2-40B4-BE49-F238E27FC236}">
                  <a16:creationId xmlns:a16="http://schemas.microsoft.com/office/drawing/2014/main" id="{5E1EBC1B-7C06-B536-0208-0A9BDC29753A}"/>
                </a:ext>
              </a:extLst>
            </p:cNvPr>
            <p:cNvSpPr txBox="1"/>
            <p:nvPr/>
          </p:nvSpPr>
          <p:spPr>
            <a:xfrm>
              <a:off x="4663232" y="1385255"/>
              <a:ext cx="1739964" cy="738664"/>
            </a:xfrm>
            <a:prstGeom prst="rect">
              <a:avLst/>
            </a:prstGeom>
            <a:noFill/>
          </p:spPr>
          <p:txBody>
            <a:bodyPr wrap="square">
              <a:spAutoFit/>
            </a:bodyPr>
            <a:lstStyle/>
            <a:p>
              <a:r>
                <a:rPr lang="en-US" sz="1400" dirty="0">
                  <a:latin typeface="Menlo" panose="020B0609030804020204" pitchFamily="49" charset="0"/>
                  <a:ea typeface="Menlo" panose="020B0609030804020204" pitchFamily="49" charset="0"/>
                  <a:cs typeface="Menlo" panose="020B0609030804020204" pitchFamily="49" charset="0"/>
                </a:rPr>
                <a:t>i7: GTAACATGCG</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i5: AGTGTTACCT</a:t>
              </a:r>
            </a:p>
          </p:txBody>
        </p:sp>
      </p:grpSp>
      <p:grpSp>
        <p:nvGrpSpPr>
          <p:cNvPr id="24" name="Group 23">
            <a:extLst>
              <a:ext uri="{FF2B5EF4-FFF2-40B4-BE49-F238E27FC236}">
                <a16:creationId xmlns:a16="http://schemas.microsoft.com/office/drawing/2014/main" id="{42DC5C39-ED15-28EF-9EAC-8ACA249246C7}"/>
              </a:ext>
            </a:extLst>
          </p:cNvPr>
          <p:cNvGrpSpPr/>
          <p:nvPr/>
        </p:nvGrpSpPr>
        <p:grpSpPr>
          <a:xfrm>
            <a:off x="3039835" y="5504118"/>
            <a:ext cx="3056164" cy="801970"/>
            <a:chOff x="3457869" y="2814667"/>
            <a:chExt cx="3056164" cy="801970"/>
          </a:xfrm>
        </p:grpSpPr>
        <p:sp>
          <p:nvSpPr>
            <p:cNvPr id="25" name="TextBox 24">
              <a:extLst>
                <a:ext uri="{FF2B5EF4-FFF2-40B4-BE49-F238E27FC236}">
                  <a16:creationId xmlns:a16="http://schemas.microsoft.com/office/drawing/2014/main" id="{8799868E-4164-6762-96DB-B6CA6D3EAE33}"/>
                </a:ext>
              </a:extLst>
            </p:cNvPr>
            <p:cNvSpPr txBox="1"/>
            <p:nvPr/>
          </p:nvSpPr>
          <p:spPr>
            <a:xfrm>
              <a:off x="4670572" y="2814667"/>
              <a:ext cx="1843461" cy="738664"/>
            </a:xfrm>
            <a:prstGeom prst="rect">
              <a:avLst/>
            </a:prstGeom>
            <a:noFill/>
          </p:spPr>
          <p:txBody>
            <a:bodyPr wrap="square">
              <a:spAutoFit/>
            </a:bodyPr>
            <a:lstStyle/>
            <a:p>
              <a:r>
                <a:rPr lang="en-US" sz="1400" dirty="0">
                  <a:latin typeface="Menlo" panose="020B0609030804020204" pitchFamily="49" charset="0"/>
                  <a:ea typeface="Menlo" panose="020B0609030804020204" pitchFamily="49" charset="0"/>
                  <a:cs typeface="Menlo" panose="020B0609030804020204" pitchFamily="49" charset="0"/>
                </a:rPr>
                <a:t>i7: GTGGATCAAA</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i5: GCCAACCCTG</a:t>
              </a:r>
            </a:p>
          </p:txBody>
        </p:sp>
        <p:sp>
          <p:nvSpPr>
            <p:cNvPr id="26" name="TextBox 25">
              <a:extLst>
                <a:ext uri="{FF2B5EF4-FFF2-40B4-BE49-F238E27FC236}">
                  <a16:creationId xmlns:a16="http://schemas.microsoft.com/office/drawing/2014/main" id="{F5C37A01-1445-3C0B-8D3C-C1BBF22A3340}"/>
                </a:ext>
              </a:extLst>
            </p:cNvPr>
            <p:cNvSpPr txBox="1"/>
            <p:nvPr/>
          </p:nvSpPr>
          <p:spPr>
            <a:xfrm>
              <a:off x="3457869" y="2970306"/>
              <a:ext cx="1739964" cy="646331"/>
            </a:xfrm>
            <a:prstGeom prst="rect">
              <a:avLst/>
            </a:prstGeom>
            <a:noFill/>
          </p:spPr>
          <p:txBody>
            <a:bodyPr wrap="square">
              <a:spAutoFit/>
            </a:bodyPr>
            <a:lstStyle/>
            <a:p>
              <a:r>
                <a:rPr lang="en-US" dirty="0">
                  <a:latin typeface="Menlo" panose="020B0609030804020204" pitchFamily="49" charset="0"/>
                  <a:ea typeface="Menlo" panose="020B0609030804020204" pitchFamily="49" charset="0"/>
                  <a:cs typeface="Menlo" panose="020B0609030804020204" pitchFamily="49" charset="0"/>
                </a:rPr>
                <a:t>SI-TT-A2	</a:t>
              </a:r>
            </a:p>
          </p:txBody>
        </p:sp>
      </p:grpSp>
      <p:sp>
        <p:nvSpPr>
          <p:cNvPr id="27" name="Rounded Rectangle 26">
            <a:extLst>
              <a:ext uri="{FF2B5EF4-FFF2-40B4-BE49-F238E27FC236}">
                <a16:creationId xmlns:a16="http://schemas.microsoft.com/office/drawing/2014/main" id="{6BC809EC-F47F-FF30-75EC-B5E56AD15CD5}"/>
              </a:ext>
            </a:extLst>
          </p:cNvPr>
          <p:cNvSpPr/>
          <p:nvPr/>
        </p:nvSpPr>
        <p:spPr>
          <a:xfrm>
            <a:off x="3039834" y="4397874"/>
            <a:ext cx="2945327" cy="920984"/>
          </a:xfrm>
          <a:prstGeom prst="round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3390EA6B-E163-EFF3-5878-2B7C5B950F3F}"/>
              </a:ext>
            </a:extLst>
          </p:cNvPr>
          <p:cNvSpPr/>
          <p:nvPr/>
        </p:nvSpPr>
        <p:spPr>
          <a:xfrm>
            <a:off x="3039834" y="5395481"/>
            <a:ext cx="2945327" cy="920984"/>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49749B8-223C-D085-465F-7F5F44A46EE0}"/>
              </a:ext>
            </a:extLst>
          </p:cNvPr>
          <p:cNvPicPr>
            <a:picLocks noChangeAspect="1"/>
          </p:cNvPicPr>
          <p:nvPr/>
        </p:nvPicPr>
        <p:blipFill>
          <a:blip r:embed="rId2"/>
          <a:stretch>
            <a:fillRect/>
          </a:stretch>
        </p:blipFill>
        <p:spPr>
          <a:xfrm>
            <a:off x="1413178" y="5659757"/>
            <a:ext cx="1542143" cy="709031"/>
          </a:xfrm>
          <a:prstGeom prst="rect">
            <a:avLst/>
          </a:prstGeom>
        </p:spPr>
      </p:pic>
      <p:sp>
        <p:nvSpPr>
          <p:cNvPr id="30" name="TextBox 29">
            <a:extLst>
              <a:ext uri="{FF2B5EF4-FFF2-40B4-BE49-F238E27FC236}">
                <a16:creationId xmlns:a16="http://schemas.microsoft.com/office/drawing/2014/main" id="{1BD47946-FDFE-6F3E-53D9-BCF5039270C2}"/>
              </a:ext>
            </a:extLst>
          </p:cNvPr>
          <p:cNvSpPr txBox="1"/>
          <p:nvPr/>
        </p:nvSpPr>
        <p:spPr>
          <a:xfrm>
            <a:off x="6180512" y="4551761"/>
            <a:ext cx="3500317" cy="923330"/>
          </a:xfrm>
          <a:prstGeom prst="rect">
            <a:avLst/>
          </a:prstGeom>
          <a:noFill/>
        </p:spPr>
        <p:txBody>
          <a:bodyPr wrap="none" rtlCol="0">
            <a:spAutoFit/>
          </a:bodyPr>
          <a:lstStyle/>
          <a:p>
            <a:pPr marL="285750" indent="-285750">
              <a:buFont typeface="Arial" panose="020B0604020202020204" pitchFamily="34" charset="0"/>
              <a:buChar char="•"/>
            </a:pPr>
            <a:r>
              <a:rPr lang="en-US" dirty="0"/>
              <a:t>10bp each (20 cycles total)</a:t>
            </a:r>
          </a:p>
          <a:p>
            <a:pPr marL="285750" indent="-285750">
              <a:buFont typeface="Arial" panose="020B0604020202020204" pitchFamily="34" charset="0"/>
              <a:buChar char="•"/>
            </a:pPr>
            <a:r>
              <a:rPr lang="en-US" dirty="0"/>
              <a:t>Fixes index  hopping</a:t>
            </a:r>
          </a:p>
          <a:p>
            <a:pPr marL="285750" indent="-285750">
              <a:buFont typeface="Arial" panose="020B0604020202020204" pitchFamily="34" charset="0"/>
              <a:buChar char="•"/>
            </a:pPr>
            <a:r>
              <a:rPr lang="en-US" dirty="0"/>
              <a:t>Pooling with low-plex libraries??</a:t>
            </a:r>
          </a:p>
        </p:txBody>
      </p:sp>
      <p:pic>
        <p:nvPicPr>
          <p:cNvPr id="34" name="Picture 33">
            <a:extLst>
              <a:ext uri="{FF2B5EF4-FFF2-40B4-BE49-F238E27FC236}">
                <a16:creationId xmlns:a16="http://schemas.microsoft.com/office/drawing/2014/main" id="{AA9EF1F6-AF0E-D01F-E616-BEA2CE4CFA38}"/>
              </a:ext>
            </a:extLst>
          </p:cNvPr>
          <p:cNvPicPr>
            <a:picLocks noChangeAspect="1"/>
          </p:cNvPicPr>
          <p:nvPr/>
        </p:nvPicPr>
        <p:blipFill>
          <a:blip r:embed="rId3"/>
          <a:stretch>
            <a:fillRect/>
          </a:stretch>
        </p:blipFill>
        <p:spPr>
          <a:xfrm>
            <a:off x="517262" y="4845691"/>
            <a:ext cx="1457020" cy="678203"/>
          </a:xfrm>
          <a:prstGeom prst="rect">
            <a:avLst/>
          </a:prstGeom>
        </p:spPr>
      </p:pic>
      <p:sp>
        <p:nvSpPr>
          <p:cNvPr id="35" name="TextBox 34">
            <a:extLst>
              <a:ext uri="{FF2B5EF4-FFF2-40B4-BE49-F238E27FC236}">
                <a16:creationId xmlns:a16="http://schemas.microsoft.com/office/drawing/2014/main" id="{C8DE98BF-D14A-0FE5-7A73-C456DDBA1AE1}"/>
              </a:ext>
            </a:extLst>
          </p:cNvPr>
          <p:cNvSpPr txBox="1"/>
          <p:nvPr/>
        </p:nvSpPr>
        <p:spPr>
          <a:xfrm>
            <a:off x="4259501" y="1815150"/>
            <a:ext cx="399468" cy="307777"/>
          </a:xfrm>
          <a:prstGeom prst="rect">
            <a:avLst/>
          </a:prstGeom>
          <a:noFill/>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i7</a:t>
            </a:r>
          </a:p>
        </p:txBody>
      </p:sp>
      <p:sp>
        <p:nvSpPr>
          <p:cNvPr id="36" name="TextBox 35">
            <a:extLst>
              <a:ext uri="{FF2B5EF4-FFF2-40B4-BE49-F238E27FC236}">
                <a16:creationId xmlns:a16="http://schemas.microsoft.com/office/drawing/2014/main" id="{AF672076-7FBB-257D-D2B4-C6B237AB4742}"/>
              </a:ext>
            </a:extLst>
          </p:cNvPr>
          <p:cNvSpPr txBox="1"/>
          <p:nvPr/>
        </p:nvSpPr>
        <p:spPr>
          <a:xfrm>
            <a:off x="4232114" y="2815433"/>
            <a:ext cx="399468" cy="307777"/>
          </a:xfrm>
          <a:prstGeom prst="rect">
            <a:avLst/>
          </a:prstGeom>
          <a:noFill/>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i7</a:t>
            </a:r>
          </a:p>
        </p:txBody>
      </p:sp>
      <p:sp>
        <p:nvSpPr>
          <p:cNvPr id="37" name="Left Brace 36">
            <a:extLst>
              <a:ext uri="{FF2B5EF4-FFF2-40B4-BE49-F238E27FC236}">
                <a16:creationId xmlns:a16="http://schemas.microsoft.com/office/drawing/2014/main" id="{02A72827-9956-8DC1-8F93-AF4293934B07}"/>
              </a:ext>
            </a:extLst>
          </p:cNvPr>
          <p:cNvSpPr/>
          <p:nvPr/>
        </p:nvSpPr>
        <p:spPr>
          <a:xfrm>
            <a:off x="4590767" y="1570385"/>
            <a:ext cx="188729" cy="7820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AA3349AC-C7D8-7A06-4E39-06D45609485B}"/>
              </a:ext>
            </a:extLst>
          </p:cNvPr>
          <p:cNvSpPr/>
          <p:nvPr/>
        </p:nvSpPr>
        <p:spPr>
          <a:xfrm>
            <a:off x="4590767" y="2581730"/>
            <a:ext cx="188729" cy="7820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4271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10BCA-765A-783A-7082-5D06FBCDDB42}"/>
              </a:ext>
            </a:extLst>
          </p:cNvPr>
          <p:cNvSpPr>
            <a:spLocks noGrp="1"/>
          </p:cNvSpPr>
          <p:nvPr>
            <p:ph type="title"/>
          </p:nvPr>
        </p:nvSpPr>
        <p:spPr/>
        <p:txBody>
          <a:bodyPr/>
          <a:lstStyle/>
          <a:p>
            <a:r>
              <a:rPr lang="en-US" dirty="0"/>
              <a:t>PC “</a:t>
            </a:r>
            <a:r>
              <a:rPr lang="en-US" dirty="0">
                <a:solidFill>
                  <a:schemeClr val="accent6"/>
                </a:solidFill>
              </a:rPr>
              <a:t>Loadings</a:t>
            </a:r>
            <a:r>
              <a:rPr lang="en-US" dirty="0"/>
              <a:t>”</a:t>
            </a:r>
          </a:p>
        </p:txBody>
      </p:sp>
      <p:pic>
        <p:nvPicPr>
          <p:cNvPr id="6" name="Picture 5">
            <a:extLst>
              <a:ext uri="{FF2B5EF4-FFF2-40B4-BE49-F238E27FC236}">
                <a16:creationId xmlns:a16="http://schemas.microsoft.com/office/drawing/2014/main" id="{21981E74-C27B-AC26-4515-B94DE8598127}"/>
              </a:ext>
            </a:extLst>
          </p:cNvPr>
          <p:cNvPicPr>
            <a:picLocks noChangeAspect="1"/>
          </p:cNvPicPr>
          <p:nvPr/>
        </p:nvPicPr>
        <p:blipFill>
          <a:blip r:embed="rId2"/>
          <a:stretch>
            <a:fillRect/>
          </a:stretch>
        </p:blipFill>
        <p:spPr>
          <a:xfrm>
            <a:off x="4924837" y="3703771"/>
            <a:ext cx="6508476" cy="2967390"/>
          </a:xfrm>
          <a:prstGeom prst="rect">
            <a:avLst/>
          </a:prstGeom>
        </p:spPr>
      </p:pic>
      <p:pic>
        <p:nvPicPr>
          <p:cNvPr id="19460" name="Picture 4">
            <a:extLst>
              <a:ext uri="{FF2B5EF4-FFF2-40B4-BE49-F238E27FC236}">
                <a16:creationId xmlns:a16="http://schemas.microsoft.com/office/drawing/2014/main" id="{B75B865B-7FC4-8275-FBC1-13F06ADAC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616" y="3251801"/>
            <a:ext cx="2793926" cy="3241074"/>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a:extLst>
              <a:ext uri="{FF2B5EF4-FFF2-40B4-BE49-F238E27FC236}">
                <a16:creationId xmlns:a16="http://schemas.microsoft.com/office/drawing/2014/main" id="{AF0A0E17-B7C5-5B16-AC14-4B7CEC729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9563" y="960571"/>
            <a:ext cx="155702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a:extLst>
              <a:ext uri="{FF2B5EF4-FFF2-40B4-BE49-F238E27FC236}">
                <a16:creationId xmlns:a16="http://schemas.microsoft.com/office/drawing/2014/main" id="{4CB76872-9F67-2458-10C6-C30813C82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067" y="960571"/>
            <a:ext cx="153860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474" name="Picture 18">
            <a:extLst>
              <a:ext uri="{FF2B5EF4-FFF2-40B4-BE49-F238E27FC236}">
                <a16:creationId xmlns:a16="http://schemas.microsoft.com/office/drawing/2014/main" id="{0D0554CF-F6B9-01BB-861A-AA15618C91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4156" y="960571"/>
            <a:ext cx="161226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a:extLst>
              <a:ext uri="{FF2B5EF4-FFF2-40B4-BE49-F238E27FC236}">
                <a16:creationId xmlns:a16="http://schemas.microsoft.com/office/drawing/2014/main" id="{7C087C8A-4C78-4505-048C-54A9CAB1AC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0905" y="960571"/>
            <a:ext cx="1561465"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1A7D8D-D7C4-1CA2-58D7-AAE0515D4C51}"/>
              </a:ext>
            </a:extLst>
          </p:cNvPr>
          <p:cNvSpPr txBox="1"/>
          <p:nvPr/>
        </p:nvSpPr>
        <p:spPr>
          <a:xfrm>
            <a:off x="645478" y="1367522"/>
            <a:ext cx="4138557" cy="1477328"/>
          </a:xfrm>
          <a:prstGeom prst="rect">
            <a:avLst/>
          </a:prstGeom>
          <a:noFill/>
        </p:spPr>
        <p:txBody>
          <a:bodyPr wrap="square">
            <a:spAutoFit/>
          </a:bodyPr>
          <a:lstStyle/>
          <a:p>
            <a:pPr marL="285750" indent="-285750">
              <a:buFont typeface="Arial" panose="020B0604020202020204" pitchFamily="34" charset="0"/>
              <a:buChar char="•"/>
            </a:pPr>
            <a:r>
              <a:rPr lang="en-US" dirty="0"/>
              <a:t>Semi-interpretable as gene expression signatures</a:t>
            </a:r>
          </a:p>
          <a:p>
            <a:pPr marL="285750" indent="-285750">
              <a:buFont typeface="Arial" panose="020B0604020202020204" pitchFamily="34" charset="0"/>
              <a:buChar char="•"/>
            </a:pPr>
            <a:r>
              <a:rPr lang="en-US" dirty="0"/>
              <a:t>Check what they contain</a:t>
            </a:r>
          </a:p>
          <a:p>
            <a:pPr marL="285750" indent="-285750">
              <a:buFont typeface="Arial" panose="020B0604020202020204" pitchFamily="34" charset="0"/>
              <a:buChar char="•"/>
            </a:pPr>
            <a:r>
              <a:rPr lang="en-US" dirty="0" err="1"/>
              <a:t>Eg.</a:t>
            </a:r>
            <a:r>
              <a:rPr lang="en-US" dirty="0"/>
              <a:t> PC3 here is correlated with Sample </a:t>
            </a:r>
            <a:r>
              <a:rPr lang="en-US" dirty="0">
                <a:sym typeface="Wingdings" pitchFamily="2" charset="2"/>
              </a:rPr>
              <a:t> </a:t>
            </a:r>
            <a:r>
              <a:rPr lang="en-US" dirty="0">
                <a:solidFill>
                  <a:schemeClr val="accent6"/>
                </a:solidFill>
                <a:sym typeface="Wingdings" pitchFamily="2" charset="2"/>
              </a:rPr>
              <a:t>Batch effect</a:t>
            </a:r>
            <a:r>
              <a:rPr lang="en-US" dirty="0">
                <a:sym typeface="Wingdings" pitchFamily="2" charset="2"/>
              </a:rPr>
              <a:t>?</a:t>
            </a:r>
            <a:endParaRPr lang="en-US" dirty="0"/>
          </a:p>
        </p:txBody>
      </p:sp>
    </p:spTree>
    <p:extLst>
      <p:ext uri="{BB962C8B-B14F-4D97-AF65-F5344CB8AC3E}">
        <p14:creationId xmlns:p14="http://schemas.microsoft.com/office/powerpoint/2010/main" val="3556393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68A8-5E02-CCC5-D7EE-7EA1A46E7ED3}"/>
              </a:ext>
            </a:extLst>
          </p:cNvPr>
          <p:cNvSpPr>
            <a:spLocks noGrp="1"/>
          </p:cNvSpPr>
          <p:nvPr>
            <p:ph type="title"/>
          </p:nvPr>
        </p:nvSpPr>
        <p:spPr/>
        <p:txBody>
          <a:bodyPr/>
          <a:lstStyle/>
          <a:p>
            <a:r>
              <a:rPr lang="en-US" dirty="0"/>
              <a:t>Other means of Dimensionality Reduction</a:t>
            </a:r>
          </a:p>
        </p:txBody>
      </p:sp>
      <p:sp>
        <p:nvSpPr>
          <p:cNvPr id="5" name="TextBox 4">
            <a:extLst>
              <a:ext uri="{FF2B5EF4-FFF2-40B4-BE49-F238E27FC236}">
                <a16:creationId xmlns:a16="http://schemas.microsoft.com/office/drawing/2014/main" id="{60411B48-0C51-736D-05EC-3E94808E2441}"/>
              </a:ext>
            </a:extLst>
          </p:cNvPr>
          <p:cNvSpPr txBox="1"/>
          <p:nvPr/>
        </p:nvSpPr>
        <p:spPr>
          <a:xfrm>
            <a:off x="1104202" y="1504355"/>
            <a:ext cx="2928238" cy="3046988"/>
          </a:xfrm>
          <a:prstGeom prst="rect">
            <a:avLst/>
          </a:prstGeom>
          <a:noFill/>
        </p:spPr>
        <p:txBody>
          <a:bodyPr wrap="none" rtlCol="0">
            <a:spAutoFit/>
          </a:bodyPr>
          <a:lstStyle/>
          <a:p>
            <a:r>
              <a:rPr lang="en-US" sz="2400" dirty="0">
                <a:solidFill>
                  <a:schemeClr val="accent6"/>
                </a:solidFill>
              </a:rPr>
              <a:t>Linear Transformation</a:t>
            </a:r>
          </a:p>
          <a:p>
            <a:r>
              <a:rPr lang="en-US" sz="2400" dirty="0"/>
              <a:t>	PCA </a:t>
            </a:r>
          </a:p>
          <a:p>
            <a:r>
              <a:rPr lang="en-US" sz="2400" dirty="0"/>
              <a:t>	ICA</a:t>
            </a:r>
          </a:p>
          <a:p>
            <a:endParaRPr lang="en-US" sz="2400" dirty="0"/>
          </a:p>
          <a:p>
            <a:r>
              <a:rPr lang="en-US" sz="2400" dirty="0">
                <a:solidFill>
                  <a:schemeClr val="accent6"/>
                </a:solidFill>
              </a:rPr>
              <a:t>Matrix Factorization</a:t>
            </a:r>
          </a:p>
          <a:p>
            <a:r>
              <a:rPr lang="en-US" sz="2400" dirty="0"/>
              <a:t>	NMF</a:t>
            </a:r>
          </a:p>
          <a:p>
            <a:r>
              <a:rPr lang="en-US" sz="2400" dirty="0"/>
              <a:t>	</a:t>
            </a:r>
            <a:r>
              <a:rPr lang="en-US" sz="2400" dirty="0" err="1"/>
              <a:t>CoGAPS</a:t>
            </a:r>
            <a:endParaRPr lang="en-US" sz="2400" dirty="0"/>
          </a:p>
          <a:p>
            <a:r>
              <a:rPr lang="en-US" sz="2400" dirty="0"/>
              <a:t>	HPF</a:t>
            </a:r>
          </a:p>
        </p:txBody>
      </p:sp>
      <p:sp>
        <p:nvSpPr>
          <p:cNvPr id="9" name="TextBox 8">
            <a:extLst>
              <a:ext uri="{FF2B5EF4-FFF2-40B4-BE49-F238E27FC236}">
                <a16:creationId xmlns:a16="http://schemas.microsoft.com/office/drawing/2014/main" id="{CB6E9F80-CF9E-E904-3BCC-EF85A905876D}"/>
              </a:ext>
            </a:extLst>
          </p:cNvPr>
          <p:cNvSpPr txBox="1"/>
          <p:nvPr/>
        </p:nvSpPr>
        <p:spPr>
          <a:xfrm>
            <a:off x="4943062" y="6488668"/>
            <a:ext cx="6864625" cy="369332"/>
          </a:xfrm>
          <a:prstGeom prst="rect">
            <a:avLst/>
          </a:prstGeom>
          <a:noFill/>
        </p:spPr>
        <p:txBody>
          <a:bodyPr wrap="square">
            <a:spAutoFit/>
          </a:bodyPr>
          <a:lstStyle/>
          <a:p>
            <a:r>
              <a:rPr lang="en-US" dirty="0"/>
              <a:t>Adapted from Xiang e al. Front Genet. </a:t>
            </a:r>
            <a:r>
              <a:rPr lang="en-US" dirty="0" err="1"/>
              <a:t>doi</a:t>
            </a:r>
            <a:r>
              <a:rPr lang="en-US" dirty="0"/>
              <a:t>: 10.3389/fgene.2021.646936.</a:t>
            </a:r>
          </a:p>
        </p:txBody>
      </p:sp>
      <p:sp>
        <p:nvSpPr>
          <p:cNvPr id="6" name="TextBox 5">
            <a:extLst>
              <a:ext uri="{FF2B5EF4-FFF2-40B4-BE49-F238E27FC236}">
                <a16:creationId xmlns:a16="http://schemas.microsoft.com/office/drawing/2014/main" id="{741F013E-2D9A-0404-3AE7-F31EA9EE219D}"/>
              </a:ext>
            </a:extLst>
          </p:cNvPr>
          <p:cNvSpPr txBox="1"/>
          <p:nvPr/>
        </p:nvSpPr>
        <p:spPr>
          <a:xfrm>
            <a:off x="6900605" y="1227356"/>
            <a:ext cx="2517914" cy="3785652"/>
          </a:xfrm>
          <a:prstGeom prst="rect">
            <a:avLst/>
          </a:prstGeom>
          <a:noFill/>
        </p:spPr>
        <p:txBody>
          <a:bodyPr wrap="square">
            <a:spAutoFit/>
          </a:bodyPr>
          <a:lstStyle/>
          <a:p>
            <a:endParaRPr lang="en-US" sz="2400" dirty="0"/>
          </a:p>
          <a:p>
            <a:r>
              <a:rPr lang="en-US" sz="2400" dirty="0">
                <a:solidFill>
                  <a:schemeClr val="accent6"/>
                </a:solidFill>
              </a:rPr>
              <a:t>Deep Learning</a:t>
            </a:r>
          </a:p>
          <a:p>
            <a:r>
              <a:rPr lang="en-US" sz="2400" dirty="0"/>
              <a:t>	</a:t>
            </a:r>
            <a:r>
              <a:rPr lang="en-US" sz="2400" dirty="0" err="1"/>
              <a:t>scVI</a:t>
            </a:r>
            <a:endParaRPr lang="en-US" sz="2400" dirty="0"/>
          </a:p>
          <a:p>
            <a:r>
              <a:rPr lang="en-US" sz="2400" dirty="0"/>
              <a:t>	</a:t>
            </a:r>
            <a:r>
              <a:rPr lang="en-US" sz="2400" dirty="0" err="1"/>
              <a:t>scVAE</a:t>
            </a:r>
            <a:endParaRPr lang="en-US" sz="2400" dirty="0"/>
          </a:p>
          <a:p>
            <a:r>
              <a:rPr lang="en-US" sz="2400" dirty="0"/>
              <a:t>	SAUCIE</a:t>
            </a:r>
          </a:p>
          <a:p>
            <a:r>
              <a:rPr lang="en-US" sz="2400" dirty="0"/>
              <a:t>	VASC</a:t>
            </a:r>
          </a:p>
          <a:p>
            <a:r>
              <a:rPr lang="en-US" sz="2400" dirty="0"/>
              <a:t>	DCA</a:t>
            </a:r>
          </a:p>
          <a:p>
            <a:r>
              <a:rPr lang="en-US" sz="2400" dirty="0"/>
              <a:t>	</a:t>
            </a:r>
            <a:r>
              <a:rPr lang="en-US" sz="2400" dirty="0" err="1"/>
              <a:t>scvis</a:t>
            </a:r>
            <a:endParaRPr lang="en-US" sz="2400" dirty="0"/>
          </a:p>
          <a:p>
            <a:r>
              <a:rPr lang="en-US" sz="2400" dirty="0"/>
              <a:t>	</a:t>
            </a:r>
            <a:r>
              <a:rPr lang="en-US" sz="2400" b="0" i="0" dirty="0" err="1">
                <a:solidFill>
                  <a:srgbClr val="212121"/>
                </a:solidFill>
                <a:effectLst/>
                <a:latin typeface="system-ui"/>
              </a:rPr>
              <a:t>scSemiGAN</a:t>
            </a:r>
            <a:endParaRPr lang="en-US" sz="2400" dirty="0"/>
          </a:p>
          <a:p>
            <a:endParaRPr lang="en-US" sz="2400" dirty="0"/>
          </a:p>
        </p:txBody>
      </p:sp>
      <p:sp>
        <p:nvSpPr>
          <p:cNvPr id="8" name="TextBox 7">
            <a:extLst>
              <a:ext uri="{FF2B5EF4-FFF2-40B4-BE49-F238E27FC236}">
                <a16:creationId xmlns:a16="http://schemas.microsoft.com/office/drawing/2014/main" id="{DD565C6C-9782-300F-9397-A9DF1370D627}"/>
              </a:ext>
            </a:extLst>
          </p:cNvPr>
          <p:cNvSpPr txBox="1"/>
          <p:nvPr/>
        </p:nvSpPr>
        <p:spPr>
          <a:xfrm>
            <a:off x="4315303" y="1504355"/>
            <a:ext cx="2517914" cy="1938992"/>
          </a:xfrm>
          <a:prstGeom prst="rect">
            <a:avLst/>
          </a:prstGeom>
          <a:noFill/>
        </p:spPr>
        <p:txBody>
          <a:bodyPr wrap="square">
            <a:spAutoFit/>
          </a:bodyPr>
          <a:lstStyle/>
          <a:p>
            <a:r>
              <a:rPr lang="en-US" sz="2400" dirty="0">
                <a:solidFill>
                  <a:schemeClr val="accent6"/>
                </a:solidFill>
              </a:rPr>
              <a:t>Model-based</a:t>
            </a:r>
          </a:p>
          <a:p>
            <a:r>
              <a:rPr lang="en-US" sz="2400" dirty="0"/>
              <a:t>	ZIFA</a:t>
            </a:r>
          </a:p>
          <a:p>
            <a:endParaRPr lang="en-US" sz="2400" dirty="0"/>
          </a:p>
          <a:p>
            <a:r>
              <a:rPr lang="en-US" sz="2400" dirty="0">
                <a:solidFill>
                  <a:schemeClr val="accent6"/>
                </a:solidFill>
              </a:rPr>
              <a:t>Ensemble</a:t>
            </a:r>
          </a:p>
          <a:p>
            <a:r>
              <a:rPr lang="en-US" sz="2400" dirty="0"/>
              <a:t>	SIMLR</a:t>
            </a:r>
          </a:p>
        </p:txBody>
      </p:sp>
      <p:sp>
        <p:nvSpPr>
          <p:cNvPr id="10" name="TextBox 9">
            <a:extLst>
              <a:ext uri="{FF2B5EF4-FFF2-40B4-BE49-F238E27FC236}">
                <a16:creationId xmlns:a16="http://schemas.microsoft.com/office/drawing/2014/main" id="{CDF786B8-8367-3012-A401-F23FDAEE9CD4}"/>
              </a:ext>
            </a:extLst>
          </p:cNvPr>
          <p:cNvSpPr txBox="1"/>
          <p:nvPr/>
        </p:nvSpPr>
        <p:spPr>
          <a:xfrm>
            <a:off x="3860057" y="3996928"/>
            <a:ext cx="3212931" cy="461665"/>
          </a:xfrm>
          <a:prstGeom prst="rect">
            <a:avLst/>
          </a:prstGeom>
          <a:noFill/>
        </p:spPr>
        <p:txBody>
          <a:bodyPr wrap="none" rtlCol="0">
            <a:spAutoFit/>
          </a:bodyPr>
          <a:lstStyle/>
          <a:p>
            <a:r>
              <a:rPr lang="en-US" sz="2400" dirty="0"/>
              <a:t>… any many, many more</a:t>
            </a:r>
          </a:p>
        </p:txBody>
      </p:sp>
      <p:sp>
        <p:nvSpPr>
          <p:cNvPr id="11" name="TextBox 10">
            <a:extLst>
              <a:ext uri="{FF2B5EF4-FFF2-40B4-BE49-F238E27FC236}">
                <a16:creationId xmlns:a16="http://schemas.microsoft.com/office/drawing/2014/main" id="{87A9883D-2FBE-C843-A9A7-E825738E686C}"/>
              </a:ext>
            </a:extLst>
          </p:cNvPr>
          <p:cNvSpPr txBox="1"/>
          <p:nvPr/>
        </p:nvSpPr>
        <p:spPr>
          <a:xfrm>
            <a:off x="589492" y="5011757"/>
            <a:ext cx="11013015" cy="461665"/>
          </a:xfrm>
          <a:prstGeom prst="rect">
            <a:avLst/>
          </a:prstGeom>
          <a:noFill/>
        </p:spPr>
        <p:txBody>
          <a:bodyPr wrap="none" rtlCol="0">
            <a:spAutoFit/>
          </a:bodyPr>
          <a:lstStyle/>
          <a:p>
            <a:r>
              <a:rPr lang="en-US" sz="2400" dirty="0"/>
              <a:t>Most methods seek to find a latent / embedding space that is biologically </a:t>
            </a:r>
            <a:r>
              <a:rPr lang="en-US" sz="2400" u="sng" dirty="0"/>
              <a:t>interpretable</a:t>
            </a:r>
          </a:p>
        </p:txBody>
      </p:sp>
    </p:spTree>
    <p:extLst>
      <p:ext uri="{BB962C8B-B14F-4D97-AF65-F5344CB8AC3E}">
        <p14:creationId xmlns:p14="http://schemas.microsoft.com/office/powerpoint/2010/main" val="2710289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7F1669-FDB7-8D75-DCCB-3AF138029CBF}"/>
              </a:ext>
            </a:extLst>
          </p:cNvPr>
          <p:cNvPicPr>
            <a:picLocks noChangeAspect="1"/>
          </p:cNvPicPr>
          <p:nvPr/>
        </p:nvPicPr>
        <p:blipFill>
          <a:blip r:embed="rId2"/>
          <a:stretch>
            <a:fillRect/>
          </a:stretch>
        </p:blipFill>
        <p:spPr>
          <a:xfrm>
            <a:off x="874643" y="1847691"/>
            <a:ext cx="10747760" cy="3162617"/>
          </a:xfrm>
          <a:prstGeom prst="rect">
            <a:avLst/>
          </a:prstGeom>
        </p:spPr>
      </p:pic>
      <p:sp>
        <p:nvSpPr>
          <p:cNvPr id="6" name="TextBox 5">
            <a:extLst>
              <a:ext uri="{FF2B5EF4-FFF2-40B4-BE49-F238E27FC236}">
                <a16:creationId xmlns:a16="http://schemas.microsoft.com/office/drawing/2014/main" id="{4D1D334E-A14A-024A-3439-4B2F8180FF81}"/>
              </a:ext>
            </a:extLst>
          </p:cNvPr>
          <p:cNvSpPr txBox="1"/>
          <p:nvPr/>
        </p:nvSpPr>
        <p:spPr>
          <a:xfrm>
            <a:off x="3465813" y="6329425"/>
            <a:ext cx="8156590" cy="369332"/>
          </a:xfrm>
          <a:prstGeom prst="rect">
            <a:avLst/>
          </a:prstGeom>
          <a:noFill/>
        </p:spPr>
        <p:txBody>
          <a:bodyPr wrap="square">
            <a:spAutoFit/>
          </a:bodyPr>
          <a:lstStyle/>
          <a:p>
            <a:r>
              <a:rPr lang="en-US" dirty="0"/>
              <a:t>Tran et al. Nat </a:t>
            </a:r>
            <a:r>
              <a:rPr lang="en-US" dirty="0" err="1"/>
              <a:t>Commun</a:t>
            </a:r>
            <a:r>
              <a:rPr lang="en-US" dirty="0"/>
              <a:t>. 2021 Feb 15;12(1):1029. </a:t>
            </a:r>
            <a:r>
              <a:rPr lang="en-US" dirty="0" err="1"/>
              <a:t>doi</a:t>
            </a:r>
            <a:r>
              <a:rPr lang="en-US" dirty="0"/>
              <a:t>: 10.1038/s41467-021-21312-2.</a:t>
            </a:r>
          </a:p>
        </p:txBody>
      </p:sp>
      <p:sp>
        <p:nvSpPr>
          <p:cNvPr id="7" name="TextBox 6">
            <a:extLst>
              <a:ext uri="{FF2B5EF4-FFF2-40B4-BE49-F238E27FC236}">
                <a16:creationId xmlns:a16="http://schemas.microsoft.com/office/drawing/2014/main" id="{B21171EB-71CA-42D5-A1CF-9736520902B9}"/>
              </a:ext>
            </a:extLst>
          </p:cNvPr>
          <p:cNvSpPr txBox="1"/>
          <p:nvPr/>
        </p:nvSpPr>
        <p:spPr>
          <a:xfrm>
            <a:off x="6877878" y="5287617"/>
            <a:ext cx="5088316" cy="1200329"/>
          </a:xfrm>
          <a:prstGeom prst="rect">
            <a:avLst/>
          </a:prstGeom>
          <a:noFill/>
        </p:spPr>
        <p:txBody>
          <a:bodyPr wrap="none" rtlCol="0">
            <a:spAutoFit/>
          </a:bodyPr>
          <a:lstStyle/>
          <a:p>
            <a:r>
              <a:rPr lang="en-US" dirty="0"/>
              <a:t>Batch correction</a:t>
            </a:r>
          </a:p>
          <a:p>
            <a:r>
              <a:rPr lang="en-US" dirty="0"/>
              <a:t>Denoising</a:t>
            </a:r>
          </a:p>
          <a:p>
            <a:r>
              <a:rPr lang="en-US" dirty="0"/>
              <a:t>Non-linear mapping of latent space (gene programs)</a:t>
            </a:r>
          </a:p>
          <a:p>
            <a:endParaRPr lang="en-US" dirty="0"/>
          </a:p>
        </p:txBody>
      </p:sp>
      <p:sp>
        <p:nvSpPr>
          <p:cNvPr id="8" name="TextBox 7">
            <a:extLst>
              <a:ext uri="{FF2B5EF4-FFF2-40B4-BE49-F238E27FC236}">
                <a16:creationId xmlns:a16="http://schemas.microsoft.com/office/drawing/2014/main" id="{F4CF6150-102A-2EB8-94F7-E2E5C6134723}"/>
              </a:ext>
            </a:extLst>
          </p:cNvPr>
          <p:cNvSpPr txBox="1"/>
          <p:nvPr/>
        </p:nvSpPr>
        <p:spPr>
          <a:xfrm>
            <a:off x="718624" y="464077"/>
            <a:ext cx="7419595" cy="646331"/>
          </a:xfrm>
          <a:prstGeom prst="rect">
            <a:avLst/>
          </a:prstGeom>
          <a:noFill/>
        </p:spPr>
        <p:txBody>
          <a:bodyPr wrap="none" rtlCol="0">
            <a:spAutoFit/>
          </a:bodyPr>
          <a:lstStyle/>
          <a:p>
            <a:r>
              <a:rPr lang="en-US" sz="3600" dirty="0">
                <a:latin typeface="+mj-lt"/>
              </a:rPr>
              <a:t>Deep Learning methods: </a:t>
            </a:r>
            <a:r>
              <a:rPr lang="en-US" sz="3600" dirty="0">
                <a:solidFill>
                  <a:schemeClr val="accent6"/>
                </a:solidFill>
                <a:latin typeface="+mj-lt"/>
              </a:rPr>
              <a:t>Autoencoders</a:t>
            </a:r>
          </a:p>
        </p:txBody>
      </p:sp>
    </p:spTree>
    <p:extLst>
      <p:ext uri="{BB962C8B-B14F-4D97-AF65-F5344CB8AC3E}">
        <p14:creationId xmlns:p14="http://schemas.microsoft.com/office/powerpoint/2010/main" val="1304037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NIST sample images">
            <a:extLst>
              <a:ext uri="{FF2B5EF4-FFF2-40B4-BE49-F238E27FC236}">
                <a16:creationId xmlns:a16="http://schemas.microsoft.com/office/drawing/2014/main" id="{C405951A-A369-78EB-5B07-132670BC0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90" y="3815879"/>
            <a:ext cx="4051300" cy="24638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1C7BE34-51D4-FB0D-2487-1EBB0DC3B792}"/>
              </a:ext>
            </a:extLst>
          </p:cNvPr>
          <p:cNvGrpSpPr/>
          <p:nvPr/>
        </p:nvGrpSpPr>
        <p:grpSpPr>
          <a:xfrm>
            <a:off x="6374297" y="3815879"/>
            <a:ext cx="4145300" cy="2778040"/>
            <a:chOff x="5804452" y="1531104"/>
            <a:chExt cx="5814415" cy="3896625"/>
          </a:xfrm>
        </p:grpSpPr>
        <p:pic>
          <p:nvPicPr>
            <p:cNvPr id="4" name="Picture 3">
              <a:extLst>
                <a:ext uri="{FF2B5EF4-FFF2-40B4-BE49-F238E27FC236}">
                  <a16:creationId xmlns:a16="http://schemas.microsoft.com/office/drawing/2014/main" id="{4068CC06-D65B-6EE8-722A-01BEA6FDA934}"/>
                </a:ext>
              </a:extLst>
            </p:cNvPr>
            <p:cNvPicPr>
              <a:picLocks noChangeAspect="1"/>
            </p:cNvPicPr>
            <p:nvPr/>
          </p:nvPicPr>
          <p:blipFill>
            <a:blip r:embed="rId3"/>
            <a:stretch>
              <a:fillRect/>
            </a:stretch>
          </p:blipFill>
          <p:spPr>
            <a:xfrm>
              <a:off x="5804452" y="1531105"/>
              <a:ext cx="5156476" cy="3249064"/>
            </a:xfrm>
            <a:prstGeom prst="rect">
              <a:avLst/>
            </a:prstGeom>
          </p:spPr>
        </p:pic>
        <p:sp>
          <p:nvSpPr>
            <p:cNvPr id="5" name="Oval 4">
              <a:extLst>
                <a:ext uri="{FF2B5EF4-FFF2-40B4-BE49-F238E27FC236}">
                  <a16:creationId xmlns:a16="http://schemas.microsoft.com/office/drawing/2014/main" id="{26028FBF-07FB-B236-7B57-1FDCA6B091F5}"/>
                </a:ext>
              </a:extLst>
            </p:cNvPr>
            <p:cNvSpPr/>
            <p:nvPr/>
          </p:nvSpPr>
          <p:spPr>
            <a:xfrm>
              <a:off x="7846291" y="2877127"/>
              <a:ext cx="1713345" cy="2027382"/>
            </a:xfrm>
            <a:prstGeom prst="ellipse">
              <a:avLst/>
            </a:prstGeom>
            <a:noFill/>
            <a:ln>
              <a:solidFill>
                <a:srgbClr val="F1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3C5A49-6EB2-0A25-6C0D-4C92F94B12B5}"/>
                </a:ext>
              </a:extLst>
            </p:cNvPr>
            <p:cNvSpPr txBox="1"/>
            <p:nvPr/>
          </p:nvSpPr>
          <p:spPr>
            <a:xfrm>
              <a:off x="8243205" y="4904509"/>
              <a:ext cx="1168910" cy="523220"/>
            </a:xfrm>
            <a:prstGeom prst="rect">
              <a:avLst/>
            </a:prstGeom>
            <a:noFill/>
          </p:spPr>
          <p:txBody>
            <a:bodyPr wrap="none" rtlCol="0">
              <a:spAutoFit/>
            </a:bodyPr>
            <a:lstStyle/>
            <a:p>
              <a:r>
                <a:rPr lang="en-US" sz="1400" dirty="0"/>
                <a:t>“3 / 5 / 8”-ish</a:t>
              </a:r>
            </a:p>
            <a:p>
              <a:r>
                <a:rPr lang="en-US" sz="1400" dirty="0"/>
                <a:t>”bumpy”</a:t>
              </a:r>
            </a:p>
          </p:txBody>
        </p:sp>
        <p:sp>
          <p:nvSpPr>
            <p:cNvPr id="7" name="Oval 6">
              <a:extLst>
                <a:ext uri="{FF2B5EF4-FFF2-40B4-BE49-F238E27FC236}">
                  <a16:creationId xmlns:a16="http://schemas.microsoft.com/office/drawing/2014/main" id="{1FC8C590-2AA0-62F9-92EB-95862D43BB43}"/>
                </a:ext>
              </a:extLst>
            </p:cNvPr>
            <p:cNvSpPr/>
            <p:nvPr/>
          </p:nvSpPr>
          <p:spPr>
            <a:xfrm rot="20629798">
              <a:off x="5922023" y="2717372"/>
              <a:ext cx="1410315" cy="1904082"/>
            </a:xfrm>
            <a:prstGeom prst="ellipse">
              <a:avLst/>
            </a:prstGeom>
            <a:noFill/>
            <a:ln>
              <a:solidFill>
                <a:srgbClr val="F1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8E04C5F-56D0-410C-F7E9-EBB258E4517C}"/>
                </a:ext>
              </a:extLst>
            </p:cNvPr>
            <p:cNvSpPr txBox="1"/>
            <p:nvPr/>
          </p:nvSpPr>
          <p:spPr>
            <a:xfrm>
              <a:off x="6093704" y="4596732"/>
              <a:ext cx="1168910" cy="523220"/>
            </a:xfrm>
            <a:prstGeom prst="rect">
              <a:avLst/>
            </a:prstGeom>
            <a:noFill/>
          </p:spPr>
          <p:txBody>
            <a:bodyPr wrap="none" rtlCol="0">
              <a:spAutoFit/>
            </a:bodyPr>
            <a:lstStyle/>
            <a:p>
              <a:r>
                <a:rPr lang="en-US" sz="1400" dirty="0"/>
                <a:t>“1 / 7 / 9”-ish</a:t>
              </a:r>
            </a:p>
            <a:p>
              <a:r>
                <a:rPr lang="en-US" sz="1400" dirty="0"/>
                <a:t>Straight lines</a:t>
              </a:r>
            </a:p>
          </p:txBody>
        </p:sp>
        <p:sp>
          <p:nvSpPr>
            <p:cNvPr id="9" name="Oval 8">
              <a:extLst>
                <a:ext uri="{FF2B5EF4-FFF2-40B4-BE49-F238E27FC236}">
                  <a16:creationId xmlns:a16="http://schemas.microsoft.com/office/drawing/2014/main" id="{65D30204-11D3-6670-711B-3EE40FB03E88}"/>
                </a:ext>
              </a:extLst>
            </p:cNvPr>
            <p:cNvSpPr/>
            <p:nvPr/>
          </p:nvSpPr>
          <p:spPr>
            <a:xfrm>
              <a:off x="9485167" y="2062098"/>
              <a:ext cx="1625359" cy="2605455"/>
            </a:xfrm>
            <a:prstGeom prst="ellipse">
              <a:avLst/>
            </a:prstGeom>
            <a:noFill/>
            <a:ln>
              <a:solidFill>
                <a:srgbClr val="F1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7D9242-E0A3-9CC1-F474-DC095EF90DC7}"/>
                </a:ext>
              </a:extLst>
            </p:cNvPr>
            <p:cNvSpPr txBox="1"/>
            <p:nvPr/>
          </p:nvSpPr>
          <p:spPr>
            <a:xfrm>
              <a:off x="10452586" y="1531104"/>
              <a:ext cx="1166281" cy="523220"/>
            </a:xfrm>
            <a:prstGeom prst="rect">
              <a:avLst/>
            </a:prstGeom>
            <a:noFill/>
          </p:spPr>
          <p:txBody>
            <a:bodyPr wrap="none" rtlCol="0">
              <a:spAutoFit/>
            </a:bodyPr>
            <a:lstStyle/>
            <a:p>
              <a:r>
                <a:rPr lang="en-US" sz="1400" dirty="0"/>
                <a:t>“0 / 6”-ish</a:t>
              </a:r>
            </a:p>
            <a:p>
              <a:r>
                <a:rPr lang="en-US" sz="1400" dirty="0"/>
                <a:t>Closed circles</a:t>
              </a:r>
            </a:p>
          </p:txBody>
        </p:sp>
      </p:grpSp>
      <p:pic>
        <p:nvPicPr>
          <p:cNvPr id="11" name="Picture 10">
            <a:extLst>
              <a:ext uri="{FF2B5EF4-FFF2-40B4-BE49-F238E27FC236}">
                <a16:creationId xmlns:a16="http://schemas.microsoft.com/office/drawing/2014/main" id="{A75C6E2A-02C4-039A-96CB-ECEF3234D368}"/>
              </a:ext>
            </a:extLst>
          </p:cNvPr>
          <p:cNvPicPr>
            <a:picLocks noChangeAspect="1"/>
          </p:cNvPicPr>
          <p:nvPr/>
        </p:nvPicPr>
        <p:blipFill>
          <a:blip r:embed="rId4"/>
          <a:stretch>
            <a:fillRect/>
          </a:stretch>
        </p:blipFill>
        <p:spPr>
          <a:xfrm>
            <a:off x="2859283" y="712346"/>
            <a:ext cx="5903909" cy="2643924"/>
          </a:xfrm>
          <a:prstGeom prst="rect">
            <a:avLst/>
          </a:prstGeom>
        </p:spPr>
      </p:pic>
      <p:sp>
        <p:nvSpPr>
          <p:cNvPr id="13" name="TextBox 12">
            <a:extLst>
              <a:ext uri="{FF2B5EF4-FFF2-40B4-BE49-F238E27FC236}">
                <a16:creationId xmlns:a16="http://schemas.microsoft.com/office/drawing/2014/main" id="{850053CD-5D05-A83D-DD24-2B37B0587D53}"/>
              </a:ext>
            </a:extLst>
          </p:cNvPr>
          <p:cNvSpPr txBox="1"/>
          <p:nvPr/>
        </p:nvSpPr>
        <p:spPr>
          <a:xfrm>
            <a:off x="1229381" y="3501731"/>
            <a:ext cx="3602718" cy="369332"/>
          </a:xfrm>
          <a:prstGeom prst="rect">
            <a:avLst/>
          </a:prstGeom>
          <a:noFill/>
        </p:spPr>
        <p:txBody>
          <a:bodyPr wrap="none" rtlCol="0">
            <a:spAutoFit/>
          </a:bodyPr>
          <a:lstStyle/>
          <a:p>
            <a:r>
              <a:rPr lang="en-US" dirty="0">
                <a:solidFill>
                  <a:schemeClr val="accent6"/>
                </a:solidFill>
              </a:rPr>
              <a:t>Training set of handwritten numbers</a:t>
            </a:r>
          </a:p>
        </p:txBody>
      </p:sp>
      <p:sp>
        <p:nvSpPr>
          <p:cNvPr id="14" name="TextBox 13">
            <a:extLst>
              <a:ext uri="{FF2B5EF4-FFF2-40B4-BE49-F238E27FC236}">
                <a16:creationId xmlns:a16="http://schemas.microsoft.com/office/drawing/2014/main" id="{EC611653-5D2F-5C8E-A1B6-008E1F766F96}"/>
              </a:ext>
            </a:extLst>
          </p:cNvPr>
          <p:cNvSpPr txBox="1"/>
          <p:nvPr/>
        </p:nvSpPr>
        <p:spPr>
          <a:xfrm>
            <a:off x="6875896" y="3534580"/>
            <a:ext cx="3129703" cy="369332"/>
          </a:xfrm>
          <a:prstGeom prst="rect">
            <a:avLst/>
          </a:prstGeom>
          <a:noFill/>
        </p:spPr>
        <p:txBody>
          <a:bodyPr wrap="none" rtlCol="0">
            <a:spAutoFit/>
          </a:bodyPr>
          <a:lstStyle/>
          <a:p>
            <a:r>
              <a:rPr lang="en-US" dirty="0">
                <a:solidFill>
                  <a:schemeClr val="accent6"/>
                </a:solidFill>
              </a:rPr>
              <a:t>2D Latent-space representation</a:t>
            </a:r>
          </a:p>
        </p:txBody>
      </p:sp>
    </p:spTree>
    <p:extLst>
      <p:ext uri="{BB962C8B-B14F-4D97-AF65-F5344CB8AC3E}">
        <p14:creationId xmlns:p14="http://schemas.microsoft.com/office/powerpoint/2010/main" val="1143580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4362B3-904D-9148-A6A2-8260BA120F74}"/>
              </a:ext>
            </a:extLst>
          </p:cNvPr>
          <p:cNvPicPr>
            <a:picLocks noChangeAspect="1"/>
          </p:cNvPicPr>
          <p:nvPr/>
        </p:nvPicPr>
        <p:blipFill>
          <a:blip r:embed="rId2"/>
          <a:stretch>
            <a:fillRect/>
          </a:stretch>
        </p:blipFill>
        <p:spPr>
          <a:xfrm>
            <a:off x="7836451" y="1264296"/>
            <a:ext cx="1880705" cy="1880705"/>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6068246-6BF4-B3CD-6FD8-5DF425EAE8F1}"/>
              </a:ext>
            </a:extLst>
          </p:cNvPr>
          <p:cNvPicPr>
            <a:picLocks noChangeAspect="1"/>
          </p:cNvPicPr>
          <p:nvPr/>
        </p:nvPicPr>
        <p:blipFill>
          <a:blip r:embed="rId3"/>
          <a:stretch>
            <a:fillRect/>
          </a:stretch>
        </p:blipFill>
        <p:spPr>
          <a:xfrm>
            <a:off x="1657162" y="1264296"/>
            <a:ext cx="1880705" cy="1880705"/>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24B12770-BE78-7B0C-9989-ECEDE3BFAD1B}"/>
              </a:ext>
            </a:extLst>
          </p:cNvPr>
          <p:cNvSpPr txBox="1"/>
          <p:nvPr/>
        </p:nvSpPr>
        <p:spPr>
          <a:xfrm>
            <a:off x="3766053" y="3121224"/>
            <a:ext cx="3755711" cy="461665"/>
          </a:xfrm>
          <a:prstGeom prst="rect">
            <a:avLst/>
          </a:prstGeom>
          <a:noFill/>
        </p:spPr>
        <p:txBody>
          <a:bodyPr wrap="square">
            <a:spAutoFit/>
          </a:bodyPr>
          <a:lstStyle/>
          <a:p>
            <a:r>
              <a:rPr lang="en-US" sz="1200" dirty="0" err="1"/>
              <a:t>Rombach</a:t>
            </a:r>
            <a:r>
              <a:rPr lang="en-US" sz="1200" dirty="0"/>
              <a:t> et al. High-Resolution Image Synthesis with Latent Diffusion Models. arXiv:2112.10752</a:t>
            </a:r>
          </a:p>
        </p:txBody>
      </p:sp>
      <p:pic>
        <p:nvPicPr>
          <p:cNvPr id="18" name="Picture 17">
            <a:extLst>
              <a:ext uri="{FF2B5EF4-FFF2-40B4-BE49-F238E27FC236}">
                <a16:creationId xmlns:a16="http://schemas.microsoft.com/office/drawing/2014/main" id="{AC99C571-8D34-0A36-3170-DF5A723D30E1}"/>
              </a:ext>
            </a:extLst>
          </p:cNvPr>
          <p:cNvPicPr>
            <a:picLocks noChangeAspect="1"/>
          </p:cNvPicPr>
          <p:nvPr/>
        </p:nvPicPr>
        <p:blipFill>
          <a:blip r:embed="rId4"/>
          <a:stretch>
            <a:fillRect/>
          </a:stretch>
        </p:blipFill>
        <p:spPr>
          <a:xfrm>
            <a:off x="3537867" y="1264297"/>
            <a:ext cx="3755711" cy="1880705"/>
          </a:xfrm>
          <a:prstGeom prst="rect">
            <a:avLst/>
          </a:prstGeom>
        </p:spPr>
      </p:pic>
      <p:sp>
        <p:nvSpPr>
          <p:cNvPr id="19" name="TextBox 18">
            <a:extLst>
              <a:ext uri="{FF2B5EF4-FFF2-40B4-BE49-F238E27FC236}">
                <a16:creationId xmlns:a16="http://schemas.microsoft.com/office/drawing/2014/main" id="{7E31EF76-05B3-7796-07F4-0FAEBEC1519C}"/>
              </a:ext>
            </a:extLst>
          </p:cNvPr>
          <p:cNvSpPr txBox="1"/>
          <p:nvPr/>
        </p:nvSpPr>
        <p:spPr>
          <a:xfrm>
            <a:off x="5180712" y="879575"/>
            <a:ext cx="2149563" cy="461665"/>
          </a:xfrm>
          <a:prstGeom prst="rect">
            <a:avLst/>
          </a:prstGeom>
          <a:noFill/>
        </p:spPr>
        <p:txBody>
          <a:bodyPr wrap="none" rtlCol="0">
            <a:spAutoFit/>
          </a:bodyPr>
          <a:lstStyle/>
          <a:p>
            <a:r>
              <a:rPr lang="en-US" sz="2400" dirty="0">
                <a:solidFill>
                  <a:schemeClr val="accent6"/>
                </a:solidFill>
              </a:rPr>
              <a:t>Stable Diffusion</a:t>
            </a:r>
          </a:p>
        </p:txBody>
      </p:sp>
      <p:sp>
        <p:nvSpPr>
          <p:cNvPr id="20" name="TextBox 19">
            <a:extLst>
              <a:ext uri="{FF2B5EF4-FFF2-40B4-BE49-F238E27FC236}">
                <a16:creationId xmlns:a16="http://schemas.microsoft.com/office/drawing/2014/main" id="{5FB112BE-0BC3-0B1A-C16E-6768FE12CF9F}"/>
              </a:ext>
            </a:extLst>
          </p:cNvPr>
          <p:cNvSpPr txBox="1"/>
          <p:nvPr/>
        </p:nvSpPr>
        <p:spPr>
          <a:xfrm>
            <a:off x="718624" y="464077"/>
            <a:ext cx="4852290" cy="646331"/>
          </a:xfrm>
          <a:prstGeom prst="rect">
            <a:avLst/>
          </a:prstGeom>
          <a:noFill/>
        </p:spPr>
        <p:txBody>
          <a:bodyPr wrap="none" rtlCol="0">
            <a:spAutoFit/>
          </a:bodyPr>
          <a:lstStyle/>
          <a:p>
            <a:r>
              <a:rPr lang="en-US" sz="3600" dirty="0">
                <a:latin typeface="+mj-lt"/>
              </a:rPr>
              <a:t>Variational Autoencoders</a:t>
            </a:r>
          </a:p>
        </p:txBody>
      </p:sp>
      <p:pic>
        <p:nvPicPr>
          <p:cNvPr id="28674" name="Picture 2" descr="Fig. 1">
            <a:extLst>
              <a:ext uri="{FF2B5EF4-FFF2-40B4-BE49-F238E27FC236}">
                <a16:creationId xmlns:a16="http://schemas.microsoft.com/office/drawing/2014/main" id="{8BE372E2-342A-4D2B-83F9-525EDB719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0043" y="3800062"/>
            <a:ext cx="7242313" cy="24037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0A24DD-5E6A-A566-487A-8D0A06A47E38}"/>
              </a:ext>
            </a:extLst>
          </p:cNvPr>
          <p:cNvSpPr txBox="1"/>
          <p:nvPr/>
        </p:nvSpPr>
        <p:spPr>
          <a:xfrm>
            <a:off x="5235598" y="3800062"/>
            <a:ext cx="1111202" cy="523220"/>
          </a:xfrm>
          <a:prstGeom prst="rect">
            <a:avLst/>
          </a:prstGeom>
          <a:noFill/>
        </p:spPr>
        <p:txBody>
          <a:bodyPr wrap="none" rtlCol="0">
            <a:spAutoFit/>
          </a:bodyPr>
          <a:lstStyle/>
          <a:p>
            <a:r>
              <a:rPr lang="en-US" sz="2800" dirty="0" err="1">
                <a:solidFill>
                  <a:schemeClr val="accent6"/>
                </a:solidFill>
              </a:rPr>
              <a:t>scGEN</a:t>
            </a:r>
            <a:endParaRPr lang="en-US" sz="2800" dirty="0">
              <a:solidFill>
                <a:schemeClr val="accent6"/>
              </a:solidFill>
            </a:endParaRPr>
          </a:p>
        </p:txBody>
      </p:sp>
    </p:spTree>
    <p:extLst>
      <p:ext uri="{BB962C8B-B14F-4D97-AF65-F5344CB8AC3E}">
        <p14:creationId xmlns:p14="http://schemas.microsoft.com/office/powerpoint/2010/main" val="1077629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ig. 1">
            <a:extLst>
              <a:ext uri="{FF2B5EF4-FFF2-40B4-BE49-F238E27FC236}">
                <a16:creationId xmlns:a16="http://schemas.microsoft.com/office/drawing/2014/main" id="{C99125EA-1876-76B9-3733-CDF67B292F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919"/>
          <a:stretch/>
        </p:blipFill>
        <p:spPr bwMode="auto">
          <a:xfrm>
            <a:off x="7070538" y="1837368"/>
            <a:ext cx="4525114" cy="40319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0B4C47-F7F7-70ED-614D-B979822EFAA0}"/>
              </a:ext>
            </a:extLst>
          </p:cNvPr>
          <p:cNvSpPr txBox="1"/>
          <p:nvPr/>
        </p:nvSpPr>
        <p:spPr>
          <a:xfrm>
            <a:off x="1213077" y="6396335"/>
            <a:ext cx="6096000" cy="461665"/>
          </a:xfrm>
          <a:prstGeom prst="rect">
            <a:avLst/>
          </a:prstGeom>
          <a:noFill/>
        </p:spPr>
        <p:txBody>
          <a:bodyPr wrap="square">
            <a:spAutoFit/>
          </a:bodyPr>
          <a:lstStyle/>
          <a:p>
            <a:r>
              <a:rPr lang="en-US" sz="1200" b="0" i="0" dirty="0">
                <a:solidFill>
                  <a:srgbClr val="333333"/>
                </a:solidFill>
                <a:effectLst/>
                <a:latin typeface="Calibri" panose="020F0502020204030204" pitchFamily="34" charset="0"/>
                <a:cs typeface="Calibri" panose="020F0502020204030204" pitchFamily="34" charset="0"/>
              </a:rPr>
              <a:t>Fischer, D.S., </a:t>
            </a:r>
            <a:r>
              <a:rPr lang="en-US" sz="1200" b="0" i="0" dirty="0" err="1">
                <a:solidFill>
                  <a:srgbClr val="333333"/>
                </a:solidFill>
                <a:effectLst/>
                <a:latin typeface="Calibri" panose="020F0502020204030204" pitchFamily="34" charset="0"/>
                <a:cs typeface="Calibri" panose="020F0502020204030204" pitchFamily="34" charset="0"/>
              </a:rPr>
              <a:t>Dony</a:t>
            </a:r>
            <a:r>
              <a:rPr lang="en-US" sz="1200" b="0" i="0" dirty="0">
                <a:solidFill>
                  <a:srgbClr val="333333"/>
                </a:solidFill>
                <a:effectLst/>
                <a:latin typeface="Calibri" panose="020F0502020204030204" pitchFamily="34" charset="0"/>
                <a:cs typeface="Calibri" panose="020F0502020204030204" pitchFamily="34" charset="0"/>
              </a:rPr>
              <a:t>, L., König, M. </a:t>
            </a:r>
            <a:r>
              <a:rPr lang="en-US" sz="1200" b="0" i="1" dirty="0">
                <a:solidFill>
                  <a:srgbClr val="333333"/>
                </a:solidFill>
                <a:effectLst/>
                <a:latin typeface="Calibri" panose="020F0502020204030204" pitchFamily="34" charset="0"/>
                <a:cs typeface="Calibri" panose="020F0502020204030204" pitchFamily="34" charset="0"/>
              </a:rPr>
              <a:t>et al.</a:t>
            </a:r>
            <a:r>
              <a:rPr lang="en-US" sz="1200" b="0" i="0" dirty="0">
                <a:solidFill>
                  <a:srgbClr val="333333"/>
                </a:solidFill>
                <a:effectLst/>
                <a:latin typeface="Calibri" panose="020F0502020204030204" pitchFamily="34" charset="0"/>
                <a:cs typeface="Calibri" panose="020F0502020204030204" pitchFamily="34" charset="0"/>
              </a:rPr>
              <a:t> </a:t>
            </a:r>
            <a:r>
              <a:rPr lang="en-US" sz="1200" b="0" i="0" dirty="0" err="1">
                <a:solidFill>
                  <a:srgbClr val="333333"/>
                </a:solidFill>
                <a:effectLst/>
                <a:latin typeface="Calibri" panose="020F0502020204030204" pitchFamily="34" charset="0"/>
                <a:cs typeface="Calibri" panose="020F0502020204030204" pitchFamily="34" charset="0"/>
              </a:rPr>
              <a:t>Sfaira</a:t>
            </a:r>
            <a:r>
              <a:rPr lang="en-US" sz="1200" b="0" i="0" dirty="0">
                <a:solidFill>
                  <a:srgbClr val="333333"/>
                </a:solidFill>
                <a:effectLst/>
                <a:latin typeface="Calibri" panose="020F0502020204030204" pitchFamily="34" charset="0"/>
                <a:cs typeface="Calibri" panose="020F0502020204030204" pitchFamily="34" charset="0"/>
              </a:rPr>
              <a:t> accelerates data and model reuse in single cell genomics. </a:t>
            </a:r>
            <a:r>
              <a:rPr lang="en-US" sz="1200" b="0" i="1" dirty="0">
                <a:solidFill>
                  <a:srgbClr val="333333"/>
                </a:solidFill>
                <a:effectLst/>
                <a:latin typeface="Calibri" panose="020F0502020204030204" pitchFamily="34" charset="0"/>
                <a:cs typeface="Calibri" panose="020F0502020204030204" pitchFamily="34" charset="0"/>
              </a:rPr>
              <a:t>Genome Biol</a:t>
            </a:r>
            <a:r>
              <a:rPr lang="en-US" sz="1200" b="0" i="0" dirty="0">
                <a:solidFill>
                  <a:srgbClr val="333333"/>
                </a:solidFill>
                <a:effectLst/>
                <a:latin typeface="Calibri" panose="020F0502020204030204" pitchFamily="34" charset="0"/>
                <a:cs typeface="Calibri" panose="020F0502020204030204" pitchFamily="34" charset="0"/>
              </a:rPr>
              <a:t> </a:t>
            </a:r>
            <a:r>
              <a:rPr lang="en-US" sz="1200" b="1" i="0" dirty="0">
                <a:solidFill>
                  <a:srgbClr val="333333"/>
                </a:solidFill>
                <a:effectLst/>
                <a:latin typeface="Calibri" panose="020F0502020204030204" pitchFamily="34" charset="0"/>
                <a:cs typeface="Calibri" panose="020F0502020204030204" pitchFamily="34" charset="0"/>
              </a:rPr>
              <a:t>22</a:t>
            </a:r>
            <a:r>
              <a:rPr lang="en-US" sz="1200" b="0" i="0" dirty="0">
                <a:solidFill>
                  <a:srgbClr val="333333"/>
                </a:solidFill>
                <a:effectLst/>
                <a:latin typeface="Calibri" panose="020F0502020204030204" pitchFamily="34" charset="0"/>
                <a:cs typeface="Calibri" panose="020F0502020204030204" pitchFamily="34" charset="0"/>
              </a:rPr>
              <a:t>, 248 (2021). https://</a:t>
            </a:r>
            <a:r>
              <a:rPr lang="en-US" sz="1200" b="0" i="0" dirty="0" err="1">
                <a:solidFill>
                  <a:srgbClr val="333333"/>
                </a:solidFill>
                <a:effectLst/>
                <a:latin typeface="Calibri" panose="020F0502020204030204" pitchFamily="34" charset="0"/>
                <a:cs typeface="Calibri" panose="020F0502020204030204" pitchFamily="34" charset="0"/>
              </a:rPr>
              <a:t>doi.org</a:t>
            </a:r>
            <a:r>
              <a:rPr lang="en-US" sz="1200" b="0" i="0" dirty="0">
                <a:solidFill>
                  <a:srgbClr val="333333"/>
                </a:solidFill>
                <a:effectLst/>
                <a:latin typeface="Calibri" panose="020F0502020204030204" pitchFamily="34" charset="0"/>
                <a:cs typeface="Calibri" panose="020F0502020204030204" pitchFamily="34" charset="0"/>
              </a:rPr>
              <a:t>/10.1186/s13059-021-02452-6</a:t>
            </a:r>
            <a:endParaRPr lang="en-US" sz="12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8103265-26FF-97A1-F9BF-D36E6402EB2C}"/>
              </a:ext>
            </a:extLst>
          </p:cNvPr>
          <p:cNvPicPr>
            <a:picLocks noChangeAspect="1"/>
          </p:cNvPicPr>
          <p:nvPr/>
        </p:nvPicPr>
        <p:blipFill>
          <a:blip r:embed="rId3"/>
          <a:stretch>
            <a:fillRect/>
          </a:stretch>
        </p:blipFill>
        <p:spPr>
          <a:xfrm>
            <a:off x="596348" y="2595193"/>
            <a:ext cx="6221392" cy="2516323"/>
          </a:xfrm>
          <a:prstGeom prst="rect">
            <a:avLst/>
          </a:prstGeom>
        </p:spPr>
      </p:pic>
      <p:sp>
        <p:nvSpPr>
          <p:cNvPr id="3" name="TextBox 2">
            <a:extLst>
              <a:ext uri="{FF2B5EF4-FFF2-40B4-BE49-F238E27FC236}">
                <a16:creationId xmlns:a16="http://schemas.microsoft.com/office/drawing/2014/main" id="{E9511861-3A85-2DE8-AF2A-DF60A98EA876}"/>
              </a:ext>
            </a:extLst>
          </p:cNvPr>
          <p:cNvSpPr txBox="1"/>
          <p:nvPr/>
        </p:nvSpPr>
        <p:spPr>
          <a:xfrm>
            <a:off x="718624" y="464077"/>
            <a:ext cx="9038693" cy="646331"/>
          </a:xfrm>
          <a:prstGeom prst="rect">
            <a:avLst/>
          </a:prstGeom>
          <a:noFill/>
        </p:spPr>
        <p:txBody>
          <a:bodyPr wrap="none" rtlCol="0">
            <a:spAutoFit/>
          </a:bodyPr>
          <a:lstStyle/>
          <a:p>
            <a:r>
              <a:rPr lang="en-US" sz="3600" dirty="0">
                <a:latin typeface="+mj-lt"/>
              </a:rPr>
              <a:t>Towards sharable and reproducible embeddings</a:t>
            </a:r>
          </a:p>
        </p:txBody>
      </p:sp>
      <p:sp>
        <p:nvSpPr>
          <p:cNvPr id="4" name="TextBox 3">
            <a:extLst>
              <a:ext uri="{FF2B5EF4-FFF2-40B4-BE49-F238E27FC236}">
                <a16:creationId xmlns:a16="http://schemas.microsoft.com/office/drawing/2014/main" id="{10C78031-6D44-5185-31E9-1317F837DA7F}"/>
              </a:ext>
            </a:extLst>
          </p:cNvPr>
          <p:cNvSpPr txBox="1"/>
          <p:nvPr/>
        </p:nvSpPr>
        <p:spPr>
          <a:xfrm>
            <a:off x="718624" y="1268069"/>
            <a:ext cx="4520981" cy="369332"/>
          </a:xfrm>
          <a:prstGeom prst="rect">
            <a:avLst/>
          </a:prstGeom>
          <a:noFill/>
        </p:spPr>
        <p:txBody>
          <a:bodyPr wrap="none" rtlCol="0">
            <a:spAutoFit/>
          </a:bodyPr>
          <a:lstStyle/>
          <a:p>
            <a:r>
              <a:rPr lang="en-US" dirty="0"/>
              <a:t>Using generative, deep-learning based models</a:t>
            </a:r>
          </a:p>
        </p:txBody>
      </p:sp>
      <p:sp>
        <p:nvSpPr>
          <p:cNvPr id="6" name="TextBox 5">
            <a:extLst>
              <a:ext uri="{FF2B5EF4-FFF2-40B4-BE49-F238E27FC236}">
                <a16:creationId xmlns:a16="http://schemas.microsoft.com/office/drawing/2014/main" id="{A2735257-2C29-8541-8FCB-60AC5299F481}"/>
              </a:ext>
            </a:extLst>
          </p:cNvPr>
          <p:cNvSpPr txBox="1"/>
          <p:nvPr/>
        </p:nvSpPr>
        <p:spPr>
          <a:xfrm>
            <a:off x="718624" y="1948862"/>
            <a:ext cx="4719754" cy="646331"/>
          </a:xfrm>
          <a:prstGeom prst="rect">
            <a:avLst/>
          </a:prstGeom>
          <a:noFill/>
        </p:spPr>
        <p:txBody>
          <a:bodyPr wrap="none" rtlCol="0">
            <a:spAutoFit/>
          </a:bodyPr>
          <a:lstStyle/>
          <a:p>
            <a:r>
              <a:rPr lang="en-US" dirty="0" err="1"/>
              <a:t>Eg.</a:t>
            </a:r>
            <a:r>
              <a:rPr lang="en-US" dirty="0"/>
              <a:t> </a:t>
            </a:r>
            <a:r>
              <a:rPr lang="en-US" dirty="0" err="1"/>
              <a:t>Sfaira</a:t>
            </a:r>
            <a:r>
              <a:rPr lang="en-US" dirty="0"/>
              <a:t> (Theis lab) </a:t>
            </a:r>
          </a:p>
          <a:p>
            <a:r>
              <a:rPr lang="en-US" dirty="0"/>
              <a:t>Online ‘zoo’ of hundreds of datasets and models</a:t>
            </a:r>
          </a:p>
        </p:txBody>
      </p:sp>
      <p:sp>
        <p:nvSpPr>
          <p:cNvPr id="7" name="TextBox 6">
            <a:extLst>
              <a:ext uri="{FF2B5EF4-FFF2-40B4-BE49-F238E27FC236}">
                <a16:creationId xmlns:a16="http://schemas.microsoft.com/office/drawing/2014/main" id="{08D1B739-EF77-2E42-E8C6-F3EE6B3EE633}"/>
              </a:ext>
            </a:extLst>
          </p:cNvPr>
          <p:cNvSpPr txBox="1"/>
          <p:nvPr/>
        </p:nvSpPr>
        <p:spPr>
          <a:xfrm>
            <a:off x="7113719" y="1131908"/>
            <a:ext cx="4481933" cy="646331"/>
          </a:xfrm>
          <a:prstGeom prst="rect">
            <a:avLst/>
          </a:prstGeom>
          <a:noFill/>
        </p:spPr>
        <p:txBody>
          <a:bodyPr wrap="none" rtlCol="0">
            <a:spAutoFit/>
          </a:bodyPr>
          <a:lstStyle/>
          <a:p>
            <a:r>
              <a:rPr lang="en-US" dirty="0"/>
              <a:t>Project your own data into shared embedding</a:t>
            </a:r>
          </a:p>
          <a:p>
            <a:r>
              <a:rPr lang="en-US" dirty="0"/>
              <a:t>transfer cell type labels</a:t>
            </a:r>
          </a:p>
        </p:txBody>
      </p:sp>
    </p:spTree>
    <p:extLst>
      <p:ext uri="{BB962C8B-B14F-4D97-AF65-F5344CB8AC3E}">
        <p14:creationId xmlns:p14="http://schemas.microsoft.com/office/powerpoint/2010/main" val="633850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4A9D8-111D-2CE6-0290-7BE54BEAC5FE}"/>
              </a:ext>
            </a:extLst>
          </p:cNvPr>
          <p:cNvSpPr>
            <a:spLocks noGrp="1"/>
          </p:cNvSpPr>
          <p:nvPr>
            <p:ph type="title"/>
          </p:nvPr>
        </p:nvSpPr>
        <p:spPr/>
        <p:txBody>
          <a:bodyPr/>
          <a:lstStyle/>
          <a:p>
            <a:r>
              <a:rPr lang="en-US" dirty="0"/>
              <a:t>Visualization with </a:t>
            </a:r>
            <a:r>
              <a:rPr lang="en-US" dirty="0" err="1">
                <a:solidFill>
                  <a:schemeClr val="accent6"/>
                </a:solidFill>
              </a:rPr>
              <a:t>tSNE</a:t>
            </a:r>
            <a:r>
              <a:rPr lang="en-US" dirty="0">
                <a:solidFill>
                  <a:schemeClr val="accent6"/>
                </a:solidFill>
              </a:rPr>
              <a:t>/UMAP</a:t>
            </a:r>
          </a:p>
        </p:txBody>
      </p:sp>
      <p:pic>
        <p:nvPicPr>
          <p:cNvPr id="5" name="Picture 4">
            <a:extLst>
              <a:ext uri="{FF2B5EF4-FFF2-40B4-BE49-F238E27FC236}">
                <a16:creationId xmlns:a16="http://schemas.microsoft.com/office/drawing/2014/main" id="{F68763D7-0421-CFF0-2C7B-222BB8D8F028}"/>
              </a:ext>
            </a:extLst>
          </p:cNvPr>
          <p:cNvPicPr>
            <a:picLocks noChangeAspect="1"/>
          </p:cNvPicPr>
          <p:nvPr/>
        </p:nvPicPr>
        <p:blipFill>
          <a:blip r:embed="rId2"/>
          <a:stretch>
            <a:fillRect/>
          </a:stretch>
        </p:blipFill>
        <p:spPr>
          <a:xfrm>
            <a:off x="6483800" y="2743508"/>
            <a:ext cx="2143191" cy="1992720"/>
          </a:xfrm>
          <a:prstGeom prst="rect">
            <a:avLst/>
          </a:prstGeom>
        </p:spPr>
      </p:pic>
      <p:grpSp>
        <p:nvGrpSpPr>
          <p:cNvPr id="8" name="Group 7">
            <a:extLst>
              <a:ext uri="{FF2B5EF4-FFF2-40B4-BE49-F238E27FC236}">
                <a16:creationId xmlns:a16="http://schemas.microsoft.com/office/drawing/2014/main" id="{9AE7C686-3373-8FA2-7937-11B25C54BBE4}"/>
              </a:ext>
            </a:extLst>
          </p:cNvPr>
          <p:cNvGrpSpPr/>
          <p:nvPr/>
        </p:nvGrpSpPr>
        <p:grpSpPr>
          <a:xfrm>
            <a:off x="9013687" y="2562647"/>
            <a:ext cx="1797878" cy="1993392"/>
            <a:chOff x="9013687" y="2248862"/>
            <a:chExt cx="1797878" cy="1993392"/>
          </a:xfrm>
        </p:grpSpPr>
        <p:pic>
          <p:nvPicPr>
            <p:cNvPr id="4" name="Picture 3">
              <a:extLst>
                <a:ext uri="{FF2B5EF4-FFF2-40B4-BE49-F238E27FC236}">
                  <a16:creationId xmlns:a16="http://schemas.microsoft.com/office/drawing/2014/main" id="{8327FA83-3386-3BE8-7C28-D85562183628}"/>
                </a:ext>
              </a:extLst>
            </p:cNvPr>
            <p:cNvPicPr>
              <a:picLocks noChangeAspect="1"/>
            </p:cNvPicPr>
            <p:nvPr/>
          </p:nvPicPr>
          <p:blipFill>
            <a:blip r:embed="rId3"/>
            <a:stretch>
              <a:fillRect/>
            </a:stretch>
          </p:blipFill>
          <p:spPr>
            <a:xfrm>
              <a:off x="9013687" y="2248862"/>
              <a:ext cx="1797878" cy="1993392"/>
            </a:xfrm>
            <a:prstGeom prst="rect">
              <a:avLst/>
            </a:prstGeom>
          </p:spPr>
        </p:pic>
        <p:sp>
          <p:nvSpPr>
            <p:cNvPr id="7" name="TextBox 6">
              <a:extLst>
                <a:ext uri="{FF2B5EF4-FFF2-40B4-BE49-F238E27FC236}">
                  <a16:creationId xmlns:a16="http://schemas.microsoft.com/office/drawing/2014/main" id="{098C2C2D-389D-DEAB-542E-277E4EBA8A48}"/>
                </a:ext>
              </a:extLst>
            </p:cNvPr>
            <p:cNvSpPr txBox="1"/>
            <p:nvPr/>
          </p:nvSpPr>
          <p:spPr>
            <a:xfrm>
              <a:off x="9051235" y="2248862"/>
              <a:ext cx="861391" cy="369332"/>
            </a:xfrm>
            <a:prstGeom prst="rect">
              <a:avLst/>
            </a:prstGeom>
            <a:noFill/>
          </p:spPr>
          <p:txBody>
            <a:bodyPr wrap="square">
              <a:spAutoFit/>
            </a:bodyPr>
            <a:lstStyle/>
            <a:p>
              <a:r>
                <a:rPr lang="en-US" dirty="0">
                  <a:sym typeface="Wingdings" pitchFamily="2" charset="2"/>
                </a:rPr>
                <a:t>UMAP</a:t>
              </a:r>
              <a:endParaRPr lang="en-US" dirty="0"/>
            </a:p>
          </p:txBody>
        </p:sp>
      </p:grpSp>
      <p:sp>
        <p:nvSpPr>
          <p:cNvPr id="9" name="TextBox 8">
            <a:extLst>
              <a:ext uri="{FF2B5EF4-FFF2-40B4-BE49-F238E27FC236}">
                <a16:creationId xmlns:a16="http://schemas.microsoft.com/office/drawing/2014/main" id="{DE2C2180-BFA3-9A03-2F17-80073022594B}"/>
              </a:ext>
            </a:extLst>
          </p:cNvPr>
          <p:cNvSpPr txBox="1"/>
          <p:nvPr/>
        </p:nvSpPr>
        <p:spPr>
          <a:xfrm>
            <a:off x="6422887" y="2612376"/>
            <a:ext cx="861391" cy="369332"/>
          </a:xfrm>
          <a:prstGeom prst="rect">
            <a:avLst/>
          </a:prstGeom>
          <a:noFill/>
        </p:spPr>
        <p:txBody>
          <a:bodyPr wrap="square">
            <a:spAutoFit/>
          </a:bodyPr>
          <a:lstStyle/>
          <a:p>
            <a:r>
              <a:rPr lang="en-US" dirty="0" err="1">
                <a:sym typeface="Wingdings" pitchFamily="2" charset="2"/>
              </a:rPr>
              <a:t>tSNE</a:t>
            </a:r>
            <a:endParaRPr lang="en-US" dirty="0"/>
          </a:p>
        </p:txBody>
      </p:sp>
      <p:sp>
        <p:nvSpPr>
          <p:cNvPr id="10" name="TextBox 9">
            <a:extLst>
              <a:ext uri="{FF2B5EF4-FFF2-40B4-BE49-F238E27FC236}">
                <a16:creationId xmlns:a16="http://schemas.microsoft.com/office/drawing/2014/main" id="{BA13F051-0C07-8D5D-8D7C-80F59F85531A}"/>
              </a:ext>
            </a:extLst>
          </p:cNvPr>
          <p:cNvSpPr txBox="1"/>
          <p:nvPr/>
        </p:nvSpPr>
        <p:spPr>
          <a:xfrm>
            <a:off x="3511826" y="1251410"/>
            <a:ext cx="4373313" cy="646331"/>
          </a:xfrm>
          <a:prstGeom prst="rect">
            <a:avLst/>
          </a:prstGeom>
          <a:noFill/>
        </p:spPr>
        <p:txBody>
          <a:bodyPr wrap="none" rtlCol="0">
            <a:spAutoFit/>
          </a:bodyPr>
          <a:lstStyle/>
          <a:p>
            <a:r>
              <a:rPr lang="en-US" dirty="0"/>
              <a:t>T-distributed stochastic neighbor embedding</a:t>
            </a:r>
          </a:p>
          <a:p>
            <a:r>
              <a:rPr lang="en-US" dirty="0"/>
              <a:t>Uniform Manifold Approximation</a:t>
            </a:r>
          </a:p>
        </p:txBody>
      </p:sp>
      <p:sp>
        <p:nvSpPr>
          <p:cNvPr id="3" name="Content Placeholder 2">
            <a:extLst>
              <a:ext uri="{FF2B5EF4-FFF2-40B4-BE49-F238E27FC236}">
                <a16:creationId xmlns:a16="http://schemas.microsoft.com/office/drawing/2014/main" id="{1BFB63BB-8144-B468-8CC3-EE1EDCA2876B}"/>
              </a:ext>
            </a:extLst>
          </p:cNvPr>
          <p:cNvSpPr>
            <a:spLocks noGrp="1"/>
          </p:cNvSpPr>
          <p:nvPr>
            <p:ph idx="1"/>
          </p:nvPr>
        </p:nvSpPr>
        <p:spPr>
          <a:xfrm>
            <a:off x="838200" y="2069686"/>
            <a:ext cx="10515600" cy="4351338"/>
          </a:xfrm>
        </p:spPr>
        <p:txBody>
          <a:bodyPr>
            <a:normAutofit fontScale="92500" lnSpcReduction="10000"/>
          </a:bodyPr>
          <a:lstStyle/>
          <a:p>
            <a:r>
              <a:rPr lang="en-US" dirty="0"/>
              <a:t>Non-linear dimensionality reduction best suited to visualization</a:t>
            </a:r>
          </a:p>
          <a:p>
            <a:r>
              <a:rPr lang="en-US" dirty="0"/>
              <a:t>PCA space </a:t>
            </a:r>
            <a:r>
              <a:rPr lang="en-US" dirty="0">
                <a:sym typeface="Wingdings" pitchFamily="2" charset="2"/>
              </a:rPr>
              <a:t> Neighbor Graph </a:t>
            </a:r>
          </a:p>
          <a:p>
            <a:r>
              <a:rPr lang="en-US" dirty="0">
                <a:sym typeface="Wingdings" pitchFamily="2" charset="2"/>
              </a:rPr>
              <a:t>Not a good way to cluster cells</a:t>
            </a:r>
          </a:p>
          <a:p>
            <a:pPr lvl="1"/>
            <a:r>
              <a:rPr lang="en-US" dirty="0">
                <a:sym typeface="Wingdings" pitchFamily="2" charset="2"/>
              </a:rPr>
              <a:t>But clusters </a:t>
            </a:r>
            <a:r>
              <a:rPr lang="en-US" i="1" dirty="0">
                <a:sym typeface="Wingdings" pitchFamily="2" charset="2"/>
              </a:rPr>
              <a:t>should</a:t>
            </a:r>
            <a:r>
              <a:rPr lang="en-US" dirty="0">
                <a:sym typeface="Wingdings" pitchFamily="2" charset="2"/>
              </a:rPr>
              <a:t> correlate visually</a:t>
            </a:r>
          </a:p>
          <a:p>
            <a:r>
              <a:rPr lang="en-US" dirty="0">
                <a:sym typeface="Wingdings" pitchFamily="2" charset="2"/>
              </a:rPr>
              <a:t>Very Similar Algorithms</a:t>
            </a:r>
          </a:p>
          <a:p>
            <a:pPr lvl="1"/>
            <a:r>
              <a:rPr lang="en-US" dirty="0" err="1">
                <a:sym typeface="Wingdings" pitchFamily="2" charset="2"/>
              </a:rPr>
              <a:t>tSNE</a:t>
            </a:r>
            <a:r>
              <a:rPr lang="en-US" dirty="0">
                <a:sym typeface="Wingdings" pitchFamily="2" charset="2"/>
              </a:rPr>
              <a:t> runs a normalization on </a:t>
            </a:r>
          </a:p>
          <a:p>
            <a:pPr marL="457200" lvl="1" indent="0">
              <a:buNone/>
            </a:pPr>
            <a:r>
              <a:rPr lang="en-US" dirty="0">
                <a:sym typeface="Wingdings" pitchFamily="2" charset="2"/>
              </a:rPr>
              <a:t>     distance graph in PCA space, UMAP doesn’t</a:t>
            </a:r>
          </a:p>
          <a:p>
            <a:pPr lvl="1"/>
            <a:r>
              <a:rPr lang="en-US" dirty="0" err="1">
                <a:sym typeface="Wingdings" pitchFamily="2" charset="2"/>
              </a:rPr>
              <a:t>tSNE</a:t>
            </a:r>
            <a:r>
              <a:rPr lang="en-US" dirty="0">
                <a:sym typeface="Wingdings" pitchFamily="2" charset="2"/>
              </a:rPr>
              <a:t> favors fine / local structure</a:t>
            </a:r>
          </a:p>
          <a:p>
            <a:pPr lvl="1"/>
            <a:r>
              <a:rPr lang="en-US" dirty="0">
                <a:sym typeface="Wingdings" pitchFamily="2" charset="2"/>
              </a:rPr>
              <a:t>UMAP “smooths” clusters, favors global structure</a:t>
            </a:r>
          </a:p>
          <a:p>
            <a:pPr lvl="1"/>
            <a:r>
              <a:rPr lang="en-US" dirty="0">
                <a:solidFill>
                  <a:schemeClr val="accent6"/>
                </a:solidFill>
                <a:sym typeface="Wingdings" pitchFamily="2" charset="2"/>
              </a:rPr>
              <a:t>Speed</a:t>
            </a:r>
            <a:r>
              <a:rPr lang="en-US" dirty="0">
                <a:sym typeface="Wingdings" pitchFamily="2" charset="2"/>
              </a:rPr>
              <a:t>: UMAP &gt;&gt; </a:t>
            </a:r>
            <a:r>
              <a:rPr lang="en-US" dirty="0" err="1">
                <a:sym typeface="Wingdings" pitchFamily="2" charset="2"/>
              </a:rPr>
              <a:t>tSNE</a:t>
            </a:r>
            <a:endParaRPr lang="en-US" dirty="0">
              <a:sym typeface="Wingdings" pitchFamily="2" charset="2"/>
            </a:endParaRPr>
          </a:p>
          <a:p>
            <a:r>
              <a:rPr lang="en-US" dirty="0">
                <a:sym typeface="Wingdings" pitchFamily="2" charset="2"/>
              </a:rPr>
              <a:t>Proximity roughly corresponds to similarity</a:t>
            </a:r>
          </a:p>
        </p:txBody>
      </p:sp>
    </p:spTree>
    <p:extLst>
      <p:ext uri="{BB962C8B-B14F-4D97-AF65-F5344CB8AC3E}">
        <p14:creationId xmlns:p14="http://schemas.microsoft.com/office/powerpoint/2010/main" val="3440474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9DAF-32F1-4349-EE71-4893B9215C49}"/>
              </a:ext>
            </a:extLst>
          </p:cNvPr>
          <p:cNvSpPr>
            <a:spLocks noGrp="1"/>
          </p:cNvSpPr>
          <p:nvPr>
            <p:ph type="title"/>
          </p:nvPr>
        </p:nvSpPr>
        <p:spPr/>
        <p:txBody>
          <a:bodyPr/>
          <a:lstStyle/>
          <a:p>
            <a:r>
              <a:rPr lang="en-US" dirty="0"/>
              <a:t>No one projection is “</a:t>
            </a:r>
            <a:r>
              <a:rPr lang="en-US" dirty="0">
                <a:solidFill>
                  <a:schemeClr val="accent6"/>
                </a:solidFill>
              </a:rPr>
              <a:t>correct</a:t>
            </a:r>
            <a:r>
              <a:rPr lang="en-US" dirty="0"/>
              <a:t>”</a:t>
            </a:r>
          </a:p>
        </p:txBody>
      </p:sp>
      <p:pic>
        <p:nvPicPr>
          <p:cNvPr id="30722" name="Picture 2" descr="r/mapporncirclejerk - my take on a map projection alignment chart">
            <a:extLst>
              <a:ext uri="{FF2B5EF4-FFF2-40B4-BE49-F238E27FC236}">
                <a16:creationId xmlns:a16="http://schemas.microsoft.com/office/drawing/2014/main" id="{9104BBFF-2EAF-A4F6-8BCD-C6B5654BFB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0035" y="1372634"/>
            <a:ext cx="5345043" cy="5345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305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3B21-8C99-A60C-671B-B11CB4367598}"/>
              </a:ext>
            </a:extLst>
          </p:cNvPr>
          <p:cNvSpPr>
            <a:spLocks noGrp="1"/>
          </p:cNvSpPr>
          <p:nvPr>
            <p:ph type="title"/>
          </p:nvPr>
        </p:nvSpPr>
        <p:spPr/>
        <p:txBody>
          <a:bodyPr/>
          <a:lstStyle/>
          <a:p>
            <a:r>
              <a:rPr lang="en-US" dirty="0"/>
              <a:t>Clustering</a:t>
            </a:r>
          </a:p>
        </p:txBody>
      </p:sp>
      <p:pic>
        <p:nvPicPr>
          <p:cNvPr id="23554" name="Picture 2">
            <a:extLst>
              <a:ext uri="{FF2B5EF4-FFF2-40B4-BE49-F238E27FC236}">
                <a16:creationId xmlns:a16="http://schemas.microsoft.com/office/drawing/2014/main" id="{EF362F54-BD68-DB94-22C0-B0831F544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853" y="435973"/>
            <a:ext cx="4561473" cy="2509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255515-226F-168D-6D8B-7FBDB7466011}"/>
              </a:ext>
            </a:extLst>
          </p:cNvPr>
          <p:cNvSpPr txBox="1"/>
          <p:nvPr/>
        </p:nvSpPr>
        <p:spPr>
          <a:xfrm>
            <a:off x="728871" y="1485169"/>
            <a:ext cx="5989982" cy="5078313"/>
          </a:xfrm>
          <a:prstGeom prst="rect">
            <a:avLst/>
          </a:prstGeom>
          <a:noFill/>
        </p:spPr>
        <p:txBody>
          <a:bodyPr wrap="square" rtlCol="0">
            <a:spAutoFit/>
          </a:bodyPr>
          <a:lstStyle/>
          <a:p>
            <a:r>
              <a:rPr lang="en-US" dirty="0"/>
              <a:t>Generally run on latent space (</a:t>
            </a:r>
            <a:r>
              <a:rPr lang="en-US" dirty="0" err="1"/>
              <a:t>eg.</a:t>
            </a:r>
            <a:r>
              <a:rPr lang="en-US" dirty="0"/>
              <a:t> PC space)</a:t>
            </a:r>
          </a:p>
          <a:p>
            <a:endParaRPr lang="en-US" dirty="0"/>
          </a:p>
          <a:p>
            <a:r>
              <a:rPr lang="en-US" dirty="0"/>
              <a:t>Built into Cell Ranger, most 3</a:t>
            </a:r>
            <a:r>
              <a:rPr lang="en-US" baseline="30000" dirty="0"/>
              <a:t>rd</a:t>
            </a:r>
            <a:r>
              <a:rPr lang="en-US" dirty="0"/>
              <a:t> party tools:</a:t>
            </a:r>
          </a:p>
          <a:p>
            <a:r>
              <a:rPr lang="en-US" dirty="0">
                <a:solidFill>
                  <a:schemeClr val="accent6"/>
                </a:solidFill>
              </a:rPr>
              <a:t>K-means:</a:t>
            </a:r>
          </a:p>
          <a:p>
            <a:pPr marL="285750" indent="-285750">
              <a:buFont typeface="Arial" panose="020B0604020202020204" pitchFamily="34" charset="0"/>
              <a:buChar char="•"/>
            </a:pPr>
            <a:r>
              <a:rPr lang="en-US" dirty="0"/>
              <a:t>Ask algorithm to break data into ‘K’ optimally distinct clusters</a:t>
            </a:r>
          </a:p>
          <a:p>
            <a:pPr marL="285750" indent="-285750">
              <a:buFont typeface="Arial" panose="020B0604020202020204" pitchFamily="34" charset="0"/>
              <a:buChar char="•"/>
            </a:pPr>
            <a:r>
              <a:rPr lang="en-US" dirty="0"/>
              <a:t>Usually run iteratively over a range of ‘K’ based on expectations of cell types, state, </a:t>
            </a:r>
            <a:r>
              <a:rPr lang="en-US" dirty="0" err="1"/>
              <a:t>etc</a:t>
            </a:r>
            <a:r>
              <a:rPr lang="en-US" dirty="0"/>
              <a:t> in data</a:t>
            </a:r>
          </a:p>
          <a:p>
            <a:endParaRPr lang="en-US" dirty="0"/>
          </a:p>
          <a:p>
            <a:r>
              <a:rPr lang="en-US" dirty="0">
                <a:solidFill>
                  <a:schemeClr val="accent6"/>
                </a:solidFill>
              </a:rPr>
              <a:t>Graph-Based (</a:t>
            </a:r>
            <a:r>
              <a:rPr lang="en-US" dirty="0" err="1">
                <a:solidFill>
                  <a:schemeClr val="accent6"/>
                </a:solidFill>
              </a:rPr>
              <a:t>eg.</a:t>
            </a:r>
            <a:r>
              <a:rPr lang="en-US" dirty="0">
                <a:solidFill>
                  <a:schemeClr val="accent6"/>
                </a:solidFill>
              </a:rPr>
              <a:t> Louvain or Leiden Modularity Optimization)</a:t>
            </a:r>
          </a:p>
          <a:p>
            <a:pPr marL="285750" indent="-285750">
              <a:buFont typeface="Arial" panose="020B0604020202020204" pitchFamily="34" charset="0"/>
              <a:buChar char="•"/>
            </a:pPr>
            <a:r>
              <a:rPr lang="en-US" dirty="0"/>
              <a:t>Compute all pairwise Euclidean distances in latent space</a:t>
            </a:r>
          </a:p>
          <a:p>
            <a:pPr marL="285750" indent="-285750">
              <a:buFont typeface="Arial" panose="020B0604020202020204" pitchFamily="34" charset="0"/>
              <a:buChar char="•"/>
            </a:pPr>
            <a:r>
              <a:rPr lang="en-US" dirty="0"/>
              <a:t>Trim graph only keep each cells ‘K’ nearest neighbors* (k</a:t>
            </a:r>
          </a:p>
          <a:p>
            <a:pPr marL="742950" lvl="1" indent="-285750">
              <a:buFont typeface="Arial" panose="020B0604020202020204" pitchFamily="34" charset="0"/>
              <a:buChar char="•"/>
            </a:pPr>
            <a:r>
              <a:rPr lang="en-US" dirty="0"/>
              <a:t>“</a:t>
            </a:r>
            <a:r>
              <a:rPr lang="en-US" dirty="0" err="1"/>
              <a:t>kNN</a:t>
            </a:r>
            <a:r>
              <a:rPr lang="en-US" dirty="0"/>
              <a:t> Graph”</a:t>
            </a:r>
          </a:p>
          <a:p>
            <a:pPr marL="285750" indent="-285750">
              <a:buFont typeface="Arial" panose="020B0604020202020204" pitchFamily="34" charset="0"/>
              <a:buChar char="•"/>
            </a:pPr>
            <a:r>
              <a:rPr lang="en-US" dirty="0"/>
              <a:t>Draw boundaries around “communities” of connected cells to optimize </a:t>
            </a:r>
            <a:r>
              <a:rPr lang="en-US" dirty="0">
                <a:solidFill>
                  <a:schemeClr val="accent6"/>
                </a:solidFill>
              </a:rPr>
              <a:t>modularity</a:t>
            </a:r>
            <a:r>
              <a:rPr lang="en-US" dirty="0"/>
              <a:t> (in-group connections vs out-group connections)</a:t>
            </a:r>
          </a:p>
          <a:p>
            <a:pPr marL="285750" indent="-285750">
              <a:buFont typeface="Arial" panose="020B0604020202020204" pitchFamily="34" charset="0"/>
              <a:buChar char="•"/>
            </a:pPr>
            <a:r>
              <a:rPr lang="en-US" dirty="0"/>
              <a:t>Variants: Shared Nearest Neighbors, Weighted Nearest Neighbors</a:t>
            </a:r>
          </a:p>
        </p:txBody>
      </p:sp>
      <p:sp>
        <p:nvSpPr>
          <p:cNvPr id="6" name="TextBox 5">
            <a:extLst>
              <a:ext uri="{FF2B5EF4-FFF2-40B4-BE49-F238E27FC236}">
                <a16:creationId xmlns:a16="http://schemas.microsoft.com/office/drawing/2014/main" id="{A2D04D6E-3CCB-9106-5F70-CBD8BD99945E}"/>
              </a:ext>
            </a:extLst>
          </p:cNvPr>
          <p:cNvSpPr txBox="1"/>
          <p:nvPr/>
        </p:nvSpPr>
        <p:spPr>
          <a:xfrm>
            <a:off x="8362121" y="6323598"/>
            <a:ext cx="3618876" cy="338554"/>
          </a:xfrm>
          <a:prstGeom prst="rect">
            <a:avLst/>
          </a:prstGeom>
          <a:noFill/>
        </p:spPr>
        <p:txBody>
          <a:bodyPr wrap="none" rtlCol="0">
            <a:spAutoFit/>
          </a:bodyPr>
          <a:lstStyle/>
          <a:p>
            <a:r>
              <a:rPr lang="en-US" sz="1600" dirty="0">
                <a:solidFill>
                  <a:srgbClr val="FF0000"/>
                </a:solidFill>
              </a:rPr>
              <a:t>*(Completely unrelated to K in K-means!)</a:t>
            </a:r>
          </a:p>
        </p:txBody>
      </p:sp>
      <p:pic>
        <p:nvPicPr>
          <p:cNvPr id="23556" name="Picture 4" descr="Graph Algorithms in Neo4j: Louvain Modularity">
            <a:extLst>
              <a:ext uri="{FF2B5EF4-FFF2-40B4-BE49-F238E27FC236}">
                <a16:creationId xmlns:a16="http://schemas.microsoft.com/office/drawing/2014/main" id="{43886D29-F094-9CEE-62B9-6BB1913FA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704" y="3341923"/>
            <a:ext cx="4444795" cy="275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98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4B55-4C46-0836-6D56-6D873CF382D0}"/>
              </a:ext>
            </a:extLst>
          </p:cNvPr>
          <p:cNvSpPr>
            <a:spLocks noGrp="1"/>
          </p:cNvSpPr>
          <p:nvPr>
            <p:ph type="title"/>
          </p:nvPr>
        </p:nvSpPr>
        <p:spPr/>
        <p:txBody>
          <a:bodyPr/>
          <a:lstStyle/>
          <a:p>
            <a:r>
              <a:rPr lang="en-US" dirty="0"/>
              <a:t>Clustering Resolution</a:t>
            </a:r>
          </a:p>
        </p:txBody>
      </p:sp>
      <p:pic>
        <p:nvPicPr>
          <p:cNvPr id="24580" name="Picture 4">
            <a:extLst>
              <a:ext uri="{FF2B5EF4-FFF2-40B4-BE49-F238E27FC236}">
                <a16:creationId xmlns:a16="http://schemas.microsoft.com/office/drawing/2014/main" id="{E37F86C6-6C70-5DC5-27D3-D70780B34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949" y="4049902"/>
            <a:ext cx="2713037" cy="2511856"/>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a:extLst>
              <a:ext uri="{FF2B5EF4-FFF2-40B4-BE49-F238E27FC236}">
                <a16:creationId xmlns:a16="http://schemas.microsoft.com/office/drawing/2014/main" id="{D7916EFA-7165-BDE3-3261-60F91A30C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77" y="3840111"/>
            <a:ext cx="5741014" cy="2484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31A5F6-9A5A-6B89-82F4-A225946E0555}"/>
              </a:ext>
            </a:extLst>
          </p:cNvPr>
          <p:cNvSpPr txBox="1"/>
          <p:nvPr/>
        </p:nvSpPr>
        <p:spPr>
          <a:xfrm>
            <a:off x="6883164" y="3696825"/>
            <a:ext cx="1617943" cy="369332"/>
          </a:xfrm>
          <a:prstGeom prst="rect">
            <a:avLst/>
          </a:prstGeom>
          <a:noFill/>
        </p:spPr>
        <p:txBody>
          <a:bodyPr wrap="none" rtlCol="0">
            <a:spAutoFit/>
          </a:bodyPr>
          <a:lstStyle/>
          <a:p>
            <a:r>
              <a:rPr lang="en-US" dirty="0"/>
              <a:t>High resolution</a:t>
            </a:r>
          </a:p>
        </p:txBody>
      </p:sp>
      <p:sp>
        <p:nvSpPr>
          <p:cNvPr id="6" name="TextBox 5">
            <a:extLst>
              <a:ext uri="{FF2B5EF4-FFF2-40B4-BE49-F238E27FC236}">
                <a16:creationId xmlns:a16="http://schemas.microsoft.com/office/drawing/2014/main" id="{34F9036A-A8F1-EAC9-505E-528B1EB3AEBD}"/>
              </a:ext>
            </a:extLst>
          </p:cNvPr>
          <p:cNvSpPr txBox="1"/>
          <p:nvPr/>
        </p:nvSpPr>
        <p:spPr>
          <a:xfrm>
            <a:off x="9451170" y="4325178"/>
            <a:ext cx="2713037" cy="2031325"/>
          </a:xfrm>
          <a:prstGeom prst="rect">
            <a:avLst/>
          </a:prstGeom>
          <a:noFill/>
        </p:spPr>
        <p:txBody>
          <a:bodyPr wrap="square" rtlCol="0">
            <a:spAutoFit/>
          </a:bodyPr>
          <a:lstStyle/>
          <a:p>
            <a:r>
              <a:rPr lang="en-US" dirty="0">
                <a:solidFill>
                  <a:schemeClr val="accent6"/>
                </a:solidFill>
              </a:rPr>
              <a:t>Too Low</a:t>
            </a:r>
            <a:r>
              <a:rPr lang="en-US" dirty="0"/>
              <a:t>: miss subtypes, phenotypic states</a:t>
            </a:r>
          </a:p>
          <a:p>
            <a:endParaRPr lang="en-US" dirty="0"/>
          </a:p>
          <a:p>
            <a:r>
              <a:rPr lang="en-US" dirty="0">
                <a:solidFill>
                  <a:schemeClr val="accent6"/>
                </a:solidFill>
              </a:rPr>
              <a:t>Too High</a:t>
            </a:r>
            <a:r>
              <a:rPr lang="en-US" dirty="0"/>
              <a:t>: over-clustered, no meaningful distinguishing marker genes</a:t>
            </a:r>
          </a:p>
        </p:txBody>
      </p:sp>
      <p:pic>
        <p:nvPicPr>
          <p:cNvPr id="7" name="Picture 6">
            <a:extLst>
              <a:ext uri="{FF2B5EF4-FFF2-40B4-BE49-F238E27FC236}">
                <a16:creationId xmlns:a16="http://schemas.microsoft.com/office/drawing/2014/main" id="{8FABCA85-DF58-7277-935E-414303DA1263}"/>
              </a:ext>
            </a:extLst>
          </p:cNvPr>
          <p:cNvPicPr>
            <a:picLocks noChangeAspect="1"/>
          </p:cNvPicPr>
          <p:nvPr/>
        </p:nvPicPr>
        <p:blipFill>
          <a:blip r:embed="rId4"/>
          <a:stretch>
            <a:fillRect/>
          </a:stretch>
        </p:blipFill>
        <p:spPr>
          <a:xfrm>
            <a:off x="6455949" y="185455"/>
            <a:ext cx="4158036" cy="3864447"/>
          </a:xfrm>
          <a:prstGeom prst="rect">
            <a:avLst/>
          </a:prstGeom>
        </p:spPr>
      </p:pic>
      <p:sp>
        <p:nvSpPr>
          <p:cNvPr id="8" name="TextBox 7">
            <a:extLst>
              <a:ext uri="{FF2B5EF4-FFF2-40B4-BE49-F238E27FC236}">
                <a16:creationId xmlns:a16="http://schemas.microsoft.com/office/drawing/2014/main" id="{F3116829-74C3-F31F-E59B-E1F72DE9B547}"/>
              </a:ext>
            </a:extLst>
          </p:cNvPr>
          <p:cNvSpPr txBox="1"/>
          <p:nvPr/>
        </p:nvSpPr>
        <p:spPr>
          <a:xfrm>
            <a:off x="543339" y="1509091"/>
            <a:ext cx="5847752"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6"/>
                </a:solidFill>
              </a:rPr>
              <a:t>Resolution</a:t>
            </a:r>
            <a:r>
              <a:rPr lang="en-US" dirty="0"/>
              <a:t> parameter tunes clustering sensitivity</a:t>
            </a:r>
          </a:p>
          <a:p>
            <a:pPr marL="285750" indent="-285750">
              <a:buFont typeface="Arial" panose="020B0604020202020204" pitchFamily="34" charset="0"/>
              <a:buChar char="•"/>
            </a:pPr>
            <a:r>
              <a:rPr lang="en-US" dirty="0"/>
              <a:t>Optimal clustering is </a:t>
            </a:r>
            <a:r>
              <a:rPr lang="en-US" dirty="0">
                <a:solidFill>
                  <a:schemeClr val="accent6"/>
                </a:solidFill>
              </a:rPr>
              <a:t>subjective</a:t>
            </a:r>
          </a:p>
          <a:p>
            <a:pPr marL="285750" indent="-285750">
              <a:buFont typeface="Arial" panose="020B0604020202020204" pitchFamily="34" charset="0"/>
              <a:buChar char="•"/>
            </a:pPr>
            <a:r>
              <a:rPr lang="en-US" dirty="0"/>
              <a:t>Guided sub-clustering may provide best result	s</a:t>
            </a:r>
          </a:p>
          <a:p>
            <a:pPr marL="742950" lvl="1" indent="-285750">
              <a:buFont typeface="Arial" panose="020B0604020202020204" pitchFamily="34" charset="0"/>
              <a:buChar char="•"/>
            </a:pPr>
            <a:r>
              <a:rPr lang="en-US" dirty="0" err="1"/>
              <a:t>Ie</a:t>
            </a:r>
            <a:r>
              <a:rPr lang="en-US" dirty="0"/>
              <a:t>. </a:t>
            </a:r>
            <a:r>
              <a:rPr lang="en-US" dirty="0">
                <a:solidFill>
                  <a:schemeClr val="accent6"/>
                </a:solidFill>
              </a:rPr>
              <a:t>globally</a:t>
            </a:r>
            <a:r>
              <a:rPr lang="en-US" dirty="0"/>
              <a:t> changing resolution parameter may nicely identify meaningful subtypes of one kind of cell, while breaking others into meaningless arbitrary blobs.  </a:t>
            </a:r>
          </a:p>
          <a:p>
            <a:pPr marL="285750" indent="-285750">
              <a:buFont typeface="Arial" panose="020B0604020202020204" pitchFamily="34" charset="0"/>
              <a:buChar char="•"/>
            </a:pPr>
            <a:r>
              <a:rPr lang="en-US" dirty="0">
                <a:solidFill>
                  <a:schemeClr val="accent6"/>
                </a:solidFill>
              </a:rPr>
              <a:t>Note</a:t>
            </a:r>
            <a:r>
              <a:rPr lang="en-US" dirty="0"/>
              <a:t>: Clustering is probabilistic: reproducibility requires manually setting a random seed!</a:t>
            </a:r>
          </a:p>
          <a:p>
            <a:endParaRPr lang="en-US" dirty="0"/>
          </a:p>
        </p:txBody>
      </p:sp>
    </p:spTree>
    <p:extLst>
      <p:ext uri="{BB962C8B-B14F-4D97-AF65-F5344CB8AC3E}">
        <p14:creationId xmlns:p14="http://schemas.microsoft.com/office/powerpoint/2010/main" val="4109010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gure 3: Removal of index-hopped reads during demultiplexing. Index-hopped reads are computationally filtered by Cell Ranger 4.0 during demultiplexing, enabling correct alignment of sample-specific reads. From Chromium Next GEM Single Cell 3ʹ v3.1: Dual Index Libraries Technical Note (CG000325).">
            <a:extLst>
              <a:ext uri="{FF2B5EF4-FFF2-40B4-BE49-F238E27FC236}">
                <a16:creationId xmlns:a16="http://schemas.microsoft.com/office/drawing/2014/main" id="{364C27AD-AC0B-0A03-9E73-477D2EACD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956" y="1143675"/>
            <a:ext cx="6007444" cy="3542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7A10DF-82A3-5D1E-1488-6F1DC13C8111}"/>
              </a:ext>
            </a:extLst>
          </p:cNvPr>
          <p:cNvSpPr txBox="1"/>
          <p:nvPr/>
        </p:nvSpPr>
        <p:spPr>
          <a:xfrm>
            <a:off x="279400" y="1587500"/>
            <a:ext cx="4978399"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Multiple mechanisms can cause chimeric molecules to form during amplification</a:t>
            </a:r>
          </a:p>
          <a:p>
            <a:pPr marL="742950" lvl="1" indent="-285750">
              <a:buFont typeface="Arial" panose="020B0604020202020204" pitchFamily="34" charset="0"/>
              <a:buChar char="•"/>
            </a:pPr>
            <a:r>
              <a:rPr lang="en-US" dirty="0"/>
              <a:t>Free adaptors a large culprit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Mainly a problem on patterned flow-cell instruments using </a:t>
            </a:r>
            <a:r>
              <a:rPr lang="en-US" dirty="0" err="1"/>
              <a:t>ExAmp</a:t>
            </a:r>
            <a:r>
              <a:rPr lang="en-US" dirty="0"/>
              <a:t> technology:</a:t>
            </a:r>
          </a:p>
          <a:p>
            <a:pPr marL="742950" lvl="1" indent="-285750">
              <a:buFont typeface="Arial" panose="020B0604020202020204" pitchFamily="34" charset="0"/>
              <a:buChar char="•"/>
            </a:pPr>
            <a:r>
              <a:rPr lang="en-US" dirty="0" err="1"/>
              <a:t>NextSeq</a:t>
            </a:r>
            <a:r>
              <a:rPr lang="en-US" dirty="0"/>
              <a:t> 2000</a:t>
            </a:r>
          </a:p>
          <a:p>
            <a:pPr marL="742950" lvl="1" indent="-285750">
              <a:buFont typeface="Arial" panose="020B0604020202020204" pitchFamily="34" charset="0"/>
              <a:buChar char="•"/>
            </a:pPr>
            <a:r>
              <a:rPr lang="en-US" dirty="0" err="1"/>
              <a:t>NovaSeq</a:t>
            </a:r>
            <a:endParaRPr lang="en-US" dirty="0"/>
          </a:p>
          <a:p>
            <a:pPr marL="742950" lvl="1" indent="-285750">
              <a:buFont typeface="Arial" panose="020B0604020202020204" pitchFamily="34" charset="0"/>
              <a:buChar char="•"/>
            </a:pPr>
            <a:r>
              <a:rPr lang="en-US" dirty="0" err="1"/>
              <a:t>HiSeq</a:t>
            </a:r>
            <a:r>
              <a:rPr lang="en-US" dirty="0"/>
              <a:t> 4000</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&lt; 1% probability of occurring…</a:t>
            </a:r>
          </a:p>
          <a:p>
            <a:pPr marL="285750" indent="-285750">
              <a:buFont typeface="Arial" panose="020B0604020202020204" pitchFamily="34" charset="0"/>
              <a:buChar char="•"/>
            </a:pPr>
            <a:r>
              <a:rPr lang="en-US" dirty="0"/>
              <a:t>Can have HUGE affect on unique Cell / Barcode / UMI counts!</a:t>
            </a:r>
          </a:p>
        </p:txBody>
      </p:sp>
      <p:sp>
        <p:nvSpPr>
          <p:cNvPr id="6" name="TextBox 5">
            <a:extLst>
              <a:ext uri="{FF2B5EF4-FFF2-40B4-BE49-F238E27FC236}">
                <a16:creationId xmlns:a16="http://schemas.microsoft.com/office/drawing/2014/main" id="{909407EB-C0D8-9296-E1E7-E187DE8A3C05}"/>
              </a:ext>
            </a:extLst>
          </p:cNvPr>
          <p:cNvSpPr txBox="1"/>
          <p:nvPr/>
        </p:nvSpPr>
        <p:spPr>
          <a:xfrm>
            <a:off x="2641600" y="5671235"/>
            <a:ext cx="2616199" cy="33855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600">
                <a:latin typeface="Menlo" panose="020B0609030804020204" pitchFamily="49" charset="0"/>
                <a:ea typeface="Menlo" panose="020B0609030804020204" pitchFamily="49" charset="0"/>
                <a:cs typeface="Menlo" panose="020B0609030804020204" pitchFamily="49" charset="0"/>
              </a:defRPr>
            </a:lvl1pPr>
          </a:lstStyle>
          <a:p>
            <a:r>
              <a:rPr lang="en-US" dirty="0" err="1"/>
              <a:t>cellranger</a:t>
            </a:r>
            <a:r>
              <a:rPr lang="en-US" dirty="0"/>
              <a:t> </a:t>
            </a:r>
            <a:r>
              <a:rPr lang="en-US" dirty="0" err="1"/>
              <a:t>mkfastq</a:t>
            </a:r>
            <a:r>
              <a:rPr lang="en-US" dirty="0"/>
              <a:t> </a:t>
            </a:r>
          </a:p>
        </p:txBody>
      </p:sp>
      <p:sp>
        <p:nvSpPr>
          <p:cNvPr id="7" name="TextBox 6">
            <a:extLst>
              <a:ext uri="{FF2B5EF4-FFF2-40B4-BE49-F238E27FC236}">
                <a16:creationId xmlns:a16="http://schemas.microsoft.com/office/drawing/2014/main" id="{F932DA39-120B-730F-40F0-5B40728178B5}"/>
              </a:ext>
            </a:extLst>
          </p:cNvPr>
          <p:cNvSpPr txBox="1"/>
          <p:nvPr/>
        </p:nvSpPr>
        <p:spPr>
          <a:xfrm>
            <a:off x="6248400" y="5671235"/>
            <a:ext cx="2705100" cy="33855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600">
                <a:latin typeface="Menlo" panose="020B0609030804020204" pitchFamily="49" charset="0"/>
                <a:ea typeface="Menlo" panose="020B0609030804020204" pitchFamily="49" charset="0"/>
                <a:cs typeface="Menlo" panose="020B0609030804020204" pitchFamily="49" charset="0"/>
              </a:defRPr>
            </a:lvl1pPr>
          </a:lstStyle>
          <a:p>
            <a:r>
              <a:rPr lang="en-US" dirty="0"/>
              <a:t>index-hopping-filter</a:t>
            </a:r>
          </a:p>
        </p:txBody>
      </p:sp>
      <p:sp>
        <p:nvSpPr>
          <p:cNvPr id="8" name="Right Arrow 7">
            <a:extLst>
              <a:ext uri="{FF2B5EF4-FFF2-40B4-BE49-F238E27FC236}">
                <a16:creationId xmlns:a16="http://schemas.microsoft.com/office/drawing/2014/main" id="{2049CE8A-59F6-3D7A-4BCF-7BA2979EA735}"/>
              </a:ext>
            </a:extLst>
          </p:cNvPr>
          <p:cNvSpPr/>
          <p:nvPr/>
        </p:nvSpPr>
        <p:spPr>
          <a:xfrm>
            <a:off x="5625757" y="5671235"/>
            <a:ext cx="317844" cy="338554"/>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4B21D53B-E421-6D40-9938-66F0E7C8764F}"/>
              </a:ext>
            </a:extLst>
          </p:cNvPr>
          <p:cNvSpPr>
            <a:spLocks noGrp="1"/>
          </p:cNvSpPr>
          <p:nvPr>
            <p:ph type="title"/>
          </p:nvPr>
        </p:nvSpPr>
        <p:spPr>
          <a:xfrm>
            <a:off x="838200" y="365125"/>
            <a:ext cx="10515600" cy="1325563"/>
          </a:xfrm>
        </p:spPr>
        <p:txBody>
          <a:bodyPr/>
          <a:lstStyle/>
          <a:p>
            <a:r>
              <a:rPr lang="en-US" dirty="0"/>
              <a:t>Index </a:t>
            </a:r>
            <a:r>
              <a:rPr lang="en-US" dirty="0">
                <a:solidFill>
                  <a:schemeClr val="accent6"/>
                </a:solidFill>
              </a:rPr>
              <a:t>Hopping</a:t>
            </a:r>
          </a:p>
        </p:txBody>
      </p:sp>
      <p:sp>
        <p:nvSpPr>
          <p:cNvPr id="10" name="TextBox 9">
            <a:extLst>
              <a:ext uri="{FF2B5EF4-FFF2-40B4-BE49-F238E27FC236}">
                <a16:creationId xmlns:a16="http://schemas.microsoft.com/office/drawing/2014/main" id="{C4ACC5A1-9258-24BE-E874-6F8161AE228B}"/>
              </a:ext>
            </a:extLst>
          </p:cNvPr>
          <p:cNvSpPr txBox="1"/>
          <p:nvPr/>
        </p:nvSpPr>
        <p:spPr>
          <a:xfrm>
            <a:off x="3528388" y="6133862"/>
            <a:ext cx="4512582" cy="369332"/>
          </a:xfrm>
          <a:prstGeom prst="rect">
            <a:avLst/>
          </a:prstGeom>
          <a:noFill/>
        </p:spPr>
        <p:txBody>
          <a:bodyPr wrap="none" rtlCol="0">
            <a:spAutoFit/>
          </a:bodyPr>
          <a:lstStyle/>
          <a:p>
            <a:r>
              <a:rPr lang="en-US" dirty="0"/>
              <a:t>Automatically filtered by </a:t>
            </a:r>
            <a:r>
              <a:rPr lang="en-US" dirty="0" err="1"/>
              <a:t>Cellranger</a:t>
            </a:r>
            <a:r>
              <a:rPr lang="en-US" dirty="0"/>
              <a:t> version 4+</a:t>
            </a:r>
          </a:p>
        </p:txBody>
      </p:sp>
    </p:spTree>
    <p:extLst>
      <p:ext uri="{BB962C8B-B14F-4D97-AF65-F5344CB8AC3E}">
        <p14:creationId xmlns:p14="http://schemas.microsoft.com/office/powerpoint/2010/main" val="429255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4A04215-BC0F-A942-B79A-2F63AB620723}"/>
              </a:ext>
            </a:extLst>
          </p:cNvPr>
          <p:cNvSpPr>
            <a:spLocks noGrp="1"/>
          </p:cNvSpPr>
          <p:nvPr>
            <p:ph type="title"/>
          </p:nvPr>
        </p:nvSpPr>
        <p:spPr>
          <a:xfrm>
            <a:off x="647234" y="455233"/>
            <a:ext cx="7886700" cy="994172"/>
          </a:xfrm>
        </p:spPr>
        <p:txBody>
          <a:bodyPr>
            <a:normAutofit/>
          </a:bodyPr>
          <a:lstStyle/>
          <a:p>
            <a:r>
              <a:rPr lang="en-US" dirty="0"/>
              <a:t>Batch Correction:</a:t>
            </a:r>
          </a:p>
        </p:txBody>
      </p:sp>
      <p:pic>
        <p:nvPicPr>
          <p:cNvPr id="25602" name="Picture 2" descr="figure 1">
            <a:extLst>
              <a:ext uri="{FF2B5EF4-FFF2-40B4-BE49-F238E27FC236}">
                <a16:creationId xmlns:a16="http://schemas.microsoft.com/office/drawing/2014/main" id="{8B0185F0-EFAE-E3C7-B3E3-74192DDD8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753" y="952319"/>
            <a:ext cx="5652422" cy="21289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9106DE-AA25-0306-CB25-41DFA985CF5D}"/>
              </a:ext>
            </a:extLst>
          </p:cNvPr>
          <p:cNvSpPr txBox="1"/>
          <p:nvPr/>
        </p:nvSpPr>
        <p:spPr>
          <a:xfrm>
            <a:off x="647233" y="6318215"/>
            <a:ext cx="11200209" cy="523220"/>
          </a:xfrm>
          <a:prstGeom prst="rect">
            <a:avLst/>
          </a:prstGeom>
          <a:noFill/>
        </p:spPr>
        <p:txBody>
          <a:bodyPr wrap="square">
            <a:spAutoFit/>
          </a:bodyPr>
          <a:lstStyle/>
          <a:p>
            <a:r>
              <a:rPr lang="en-US" sz="1400" dirty="0">
                <a:solidFill>
                  <a:schemeClr val="accent6"/>
                </a:solidFill>
              </a:rPr>
              <a:t>Harmony:</a:t>
            </a:r>
            <a:r>
              <a:rPr lang="en-US" sz="1400" dirty="0"/>
              <a:t> </a:t>
            </a:r>
            <a:r>
              <a:rPr lang="en-US" sz="1400" dirty="0" err="1"/>
              <a:t>Korsunsky</a:t>
            </a:r>
            <a:r>
              <a:rPr lang="en-US" sz="1400" dirty="0"/>
              <a:t>, I., Millard, N., Fan, J. et al.  Nat Methods 16, 1289–1296 (2019).</a:t>
            </a:r>
          </a:p>
          <a:p>
            <a:r>
              <a:rPr lang="en-US" sz="1400" dirty="0">
                <a:solidFill>
                  <a:schemeClr val="accent6"/>
                </a:solidFill>
              </a:rPr>
              <a:t>Benchmarking:</a:t>
            </a:r>
            <a:r>
              <a:rPr lang="en-US" sz="1400" dirty="0"/>
              <a:t> Tran, H.T.N., Ang, K.S., </a:t>
            </a:r>
            <a:r>
              <a:rPr lang="en-US" sz="1400" dirty="0" err="1"/>
              <a:t>Chevrier</a:t>
            </a:r>
            <a:r>
              <a:rPr lang="en-US" sz="1400" dirty="0"/>
              <a:t>, M. et al. Genome Biol 21, 12 (2020). https://</a:t>
            </a:r>
            <a:r>
              <a:rPr lang="en-US" sz="1400" dirty="0" err="1"/>
              <a:t>doi.org</a:t>
            </a:r>
            <a:r>
              <a:rPr lang="en-US" sz="1400" dirty="0"/>
              <a:t>/10.1186/s13059-019-1850-9</a:t>
            </a:r>
          </a:p>
        </p:txBody>
      </p:sp>
      <p:sp>
        <p:nvSpPr>
          <p:cNvPr id="14" name="TextBox 13">
            <a:extLst>
              <a:ext uri="{FF2B5EF4-FFF2-40B4-BE49-F238E27FC236}">
                <a16:creationId xmlns:a16="http://schemas.microsoft.com/office/drawing/2014/main" id="{E5053F8C-570C-5552-44C5-9E5E41016039}"/>
              </a:ext>
            </a:extLst>
          </p:cNvPr>
          <p:cNvSpPr txBox="1"/>
          <p:nvPr/>
        </p:nvSpPr>
        <p:spPr>
          <a:xfrm>
            <a:off x="647233" y="5945659"/>
            <a:ext cx="5808706" cy="369332"/>
          </a:xfrm>
          <a:prstGeom prst="rect">
            <a:avLst/>
          </a:prstGeom>
          <a:noFill/>
        </p:spPr>
        <p:txBody>
          <a:bodyPr wrap="none" rtlCol="0">
            <a:spAutoFit/>
          </a:bodyPr>
          <a:lstStyle/>
          <a:p>
            <a:r>
              <a:rPr lang="en-US" dirty="0">
                <a:solidFill>
                  <a:schemeClr val="accent6"/>
                </a:solidFill>
              </a:rPr>
              <a:t>“The best batch correction happens at the bench” –J </a:t>
            </a:r>
            <a:r>
              <a:rPr lang="en-US" dirty="0" err="1">
                <a:solidFill>
                  <a:schemeClr val="accent6"/>
                </a:solidFill>
              </a:rPr>
              <a:t>Preall</a:t>
            </a:r>
            <a:endParaRPr lang="en-US" dirty="0">
              <a:solidFill>
                <a:schemeClr val="accent6"/>
              </a:solidFill>
            </a:endParaRPr>
          </a:p>
        </p:txBody>
      </p:sp>
      <p:sp>
        <p:nvSpPr>
          <p:cNvPr id="15" name="TextBox 14">
            <a:extLst>
              <a:ext uri="{FF2B5EF4-FFF2-40B4-BE49-F238E27FC236}">
                <a16:creationId xmlns:a16="http://schemas.microsoft.com/office/drawing/2014/main" id="{A91F9961-72E5-24A1-0B67-3537BC3722C1}"/>
              </a:ext>
            </a:extLst>
          </p:cNvPr>
          <p:cNvSpPr txBox="1"/>
          <p:nvPr/>
        </p:nvSpPr>
        <p:spPr>
          <a:xfrm>
            <a:off x="463825" y="1313040"/>
            <a:ext cx="5897217" cy="2031325"/>
          </a:xfrm>
          <a:prstGeom prst="rect">
            <a:avLst/>
          </a:prstGeom>
          <a:noFill/>
        </p:spPr>
        <p:txBody>
          <a:bodyPr wrap="square" rtlCol="0">
            <a:spAutoFit/>
          </a:bodyPr>
          <a:lstStyle/>
          <a:p>
            <a:r>
              <a:rPr lang="en-US" dirty="0">
                <a:solidFill>
                  <a:schemeClr val="accent6"/>
                </a:solidFill>
              </a:rPr>
              <a:t>“Batch” corresponds to global differences resulting from:</a:t>
            </a:r>
          </a:p>
          <a:p>
            <a:pPr marL="285750" indent="-285750">
              <a:buFont typeface="Arial" panose="020B0604020202020204" pitchFamily="34" charset="0"/>
              <a:buChar char="•"/>
            </a:pPr>
            <a:r>
              <a:rPr lang="en-US" dirty="0"/>
              <a:t>Samples run on different days</a:t>
            </a:r>
          </a:p>
          <a:p>
            <a:pPr marL="285750" indent="-285750">
              <a:buFont typeface="Arial" panose="020B0604020202020204" pitchFamily="34" charset="0"/>
              <a:buChar char="•"/>
            </a:pPr>
            <a:r>
              <a:rPr lang="en-US" dirty="0"/>
              <a:t>Samples run in by different people / labs</a:t>
            </a:r>
          </a:p>
          <a:p>
            <a:pPr marL="285750" indent="-285750">
              <a:buFont typeface="Arial" panose="020B0604020202020204" pitchFamily="34" charset="0"/>
              <a:buChar char="•"/>
            </a:pPr>
            <a:r>
              <a:rPr lang="en-US" dirty="0"/>
              <a:t>Samples handled slightly differently</a:t>
            </a:r>
          </a:p>
          <a:p>
            <a:pPr marL="285750" indent="-285750">
              <a:buFont typeface="Arial" panose="020B0604020202020204" pitchFamily="34" charset="0"/>
              <a:buChar char="•"/>
            </a:pPr>
            <a:r>
              <a:rPr lang="en-US" dirty="0"/>
              <a:t>Order of sample processing </a:t>
            </a:r>
          </a:p>
          <a:p>
            <a:pPr marL="285750" indent="-285750">
              <a:buFont typeface="Arial" panose="020B0604020202020204" pitchFamily="34" charset="0"/>
              <a:buChar char="•"/>
            </a:pPr>
            <a:r>
              <a:rPr lang="en-US" dirty="0"/>
              <a:t>Chemistry differences (kit version, 3’ vs 5’), etc.</a:t>
            </a:r>
          </a:p>
          <a:p>
            <a:endParaRPr lang="en-US" dirty="0"/>
          </a:p>
        </p:txBody>
      </p:sp>
      <p:pic>
        <p:nvPicPr>
          <p:cNvPr id="16" name="Picture 15">
            <a:extLst>
              <a:ext uri="{FF2B5EF4-FFF2-40B4-BE49-F238E27FC236}">
                <a16:creationId xmlns:a16="http://schemas.microsoft.com/office/drawing/2014/main" id="{F2812C1C-875A-E95E-96E5-B9F13B263CFC}"/>
              </a:ext>
            </a:extLst>
          </p:cNvPr>
          <p:cNvPicPr>
            <a:picLocks noChangeAspect="1"/>
          </p:cNvPicPr>
          <p:nvPr/>
        </p:nvPicPr>
        <p:blipFill>
          <a:blip r:embed="rId3"/>
          <a:stretch>
            <a:fillRect/>
          </a:stretch>
        </p:blipFill>
        <p:spPr>
          <a:xfrm>
            <a:off x="818321" y="4401467"/>
            <a:ext cx="10804431" cy="1623108"/>
          </a:xfrm>
          <a:prstGeom prst="rect">
            <a:avLst/>
          </a:prstGeom>
        </p:spPr>
      </p:pic>
      <p:sp>
        <p:nvSpPr>
          <p:cNvPr id="17" name="TextBox 16">
            <a:extLst>
              <a:ext uri="{FF2B5EF4-FFF2-40B4-BE49-F238E27FC236}">
                <a16:creationId xmlns:a16="http://schemas.microsoft.com/office/drawing/2014/main" id="{18EB6075-C2E6-CAE0-9A37-56D8FE74560A}"/>
              </a:ext>
            </a:extLst>
          </p:cNvPr>
          <p:cNvSpPr txBox="1"/>
          <p:nvPr/>
        </p:nvSpPr>
        <p:spPr>
          <a:xfrm>
            <a:off x="647233" y="3215980"/>
            <a:ext cx="10299230" cy="1200329"/>
          </a:xfrm>
          <a:prstGeom prst="rect">
            <a:avLst/>
          </a:prstGeom>
          <a:noFill/>
        </p:spPr>
        <p:txBody>
          <a:bodyPr wrap="none" rtlCol="0">
            <a:spAutoFit/>
          </a:bodyPr>
          <a:lstStyle/>
          <a:p>
            <a:r>
              <a:rPr lang="en-US" dirty="0"/>
              <a:t>Good batch correction will find a joint latent space that prioritizes and aligns intra-sample distances</a:t>
            </a:r>
          </a:p>
          <a:p>
            <a:endParaRPr lang="en-US" dirty="0"/>
          </a:p>
          <a:p>
            <a:r>
              <a:rPr lang="en-US" dirty="0"/>
              <a:t>Often only operates on latent dimensions / clustering.  Most approaches not not directly modify data matrix</a:t>
            </a:r>
          </a:p>
          <a:p>
            <a:r>
              <a:rPr lang="en-US" dirty="0"/>
              <a:t>	</a:t>
            </a:r>
            <a:r>
              <a:rPr lang="en-US" dirty="0" err="1"/>
              <a:t>ie</a:t>
            </a:r>
            <a:r>
              <a:rPr lang="en-US" dirty="0"/>
              <a:t>. often can’t be used for differential expression</a:t>
            </a:r>
          </a:p>
        </p:txBody>
      </p:sp>
      <p:sp>
        <p:nvSpPr>
          <p:cNvPr id="18" name="TextBox 17">
            <a:extLst>
              <a:ext uri="{FF2B5EF4-FFF2-40B4-BE49-F238E27FC236}">
                <a16:creationId xmlns:a16="http://schemas.microsoft.com/office/drawing/2014/main" id="{3FCE10E8-5B8A-3D7E-7625-28688B607924}"/>
              </a:ext>
            </a:extLst>
          </p:cNvPr>
          <p:cNvSpPr txBox="1"/>
          <p:nvPr/>
        </p:nvSpPr>
        <p:spPr>
          <a:xfrm>
            <a:off x="8533934" y="606685"/>
            <a:ext cx="1047594" cy="369332"/>
          </a:xfrm>
          <a:prstGeom prst="rect">
            <a:avLst/>
          </a:prstGeom>
          <a:noFill/>
        </p:spPr>
        <p:txBody>
          <a:bodyPr wrap="none" rtlCol="0">
            <a:spAutoFit/>
          </a:bodyPr>
          <a:lstStyle/>
          <a:p>
            <a:r>
              <a:rPr lang="en-US" dirty="0">
                <a:solidFill>
                  <a:schemeClr val="accent6"/>
                </a:solidFill>
              </a:rPr>
              <a:t>Harmony</a:t>
            </a:r>
          </a:p>
        </p:txBody>
      </p:sp>
    </p:spTree>
    <p:extLst>
      <p:ext uri="{BB962C8B-B14F-4D97-AF65-F5344CB8AC3E}">
        <p14:creationId xmlns:p14="http://schemas.microsoft.com/office/powerpoint/2010/main" val="96293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A13F1C-EF41-A5AE-79C6-A58050AEBC56}"/>
              </a:ext>
            </a:extLst>
          </p:cNvPr>
          <p:cNvPicPr>
            <a:picLocks noChangeAspect="1"/>
          </p:cNvPicPr>
          <p:nvPr/>
        </p:nvPicPr>
        <p:blipFill>
          <a:blip r:embed="rId2"/>
          <a:stretch>
            <a:fillRect/>
          </a:stretch>
        </p:blipFill>
        <p:spPr>
          <a:xfrm>
            <a:off x="335672" y="1931199"/>
            <a:ext cx="3255575" cy="3028442"/>
          </a:xfrm>
          <a:prstGeom prst="rect">
            <a:avLst/>
          </a:prstGeom>
        </p:spPr>
      </p:pic>
      <p:sp>
        <p:nvSpPr>
          <p:cNvPr id="8" name="Title 1">
            <a:extLst>
              <a:ext uri="{FF2B5EF4-FFF2-40B4-BE49-F238E27FC236}">
                <a16:creationId xmlns:a16="http://schemas.microsoft.com/office/drawing/2014/main" id="{5BAAA42F-A5C3-CE6F-0D10-89684D4981A0}"/>
              </a:ext>
            </a:extLst>
          </p:cNvPr>
          <p:cNvSpPr>
            <a:spLocks noGrp="1"/>
          </p:cNvSpPr>
          <p:nvPr>
            <p:ph type="title"/>
          </p:nvPr>
        </p:nvSpPr>
        <p:spPr>
          <a:xfrm>
            <a:off x="838200" y="365125"/>
            <a:ext cx="10515600" cy="1325563"/>
          </a:xfrm>
        </p:spPr>
        <p:txBody>
          <a:bodyPr/>
          <a:lstStyle/>
          <a:p>
            <a:r>
              <a:rPr lang="en-US" dirty="0"/>
              <a:t>Differential Gene Expression</a:t>
            </a:r>
          </a:p>
        </p:txBody>
      </p:sp>
      <p:pic>
        <p:nvPicPr>
          <p:cNvPr id="9" name="Picture 8">
            <a:extLst>
              <a:ext uri="{FF2B5EF4-FFF2-40B4-BE49-F238E27FC236}">
                <a16:creationId xmlns:a16="http://schemas.microsoft.com/office/drawing/2014/main" id="{B7CF5619-54AE-0FE8-81AD-90E93AC3118E}"/>
              </a:ext>
            </a:extLst>
          </p:cNvPr>
          <p:cNvPicPr>
            <a:picLocks noChangeAspect="1"/>
          </p:cNvPicPr>
          <p:nvPr/>
        </p:nvPicPr>
        <p:blipFill>
          <a:blip r:embed="rId3"/>
          <a:stretch>
            <a:fillRect/>
          </a:stretch>
        </p:blipFill>
        <p:spPr>
          <a:xfrm>
            <a:off x="3591247" y="1931199"/>
            <a:ext cx="3938119" cy="3287871"/>
          </a:xfrm>
          <a:prstGeom prst="rect">
            <a:avLst/>
          </a:prstGeom>
        </p:spPr>
      </p:pic>
      <p:sp>
        <p:nvSpPr>
          <p:cNvPr id="10" name="TextBox 9">
            <a:extLst>
              <a:ext uri="{FF2B5EF4-FFF2-40B4-BE49-F238E27FC236}">
                <a16:creationId xmlns:a16="http://schemas.microsoft.com/office/drawing/2014/main" id="{59196968-7797-6F36-F33D-96A36ED9BB7A}"/>
              </a:ext>
            </a:extLst>
          </p:cNvPr>
          <p:cNvSpPr txBox="1"/>
          <p:nvPr/>
        </p:nvSpPr>
        <p:spPr>
          <a:xfrm>
            <a:off x="8017046" y="1532821"/>
            <a:ext cx="3853194" cy="3970318"/>
          </a:xfrm>
          <a:prstGeom prst="rect">
            <a:avLst/>
          </a:prstGeom>
          <a:noFill/>
        </p:spPr>
        <p:txBody>
          <a:bodyPr wrap="square" rtlCol="0">
            <a:spAutoFit/>
          </a:bodyPr>
          <a:lstStyle/>
          <a:p>
            <a:r>
              <a:rPr lang="en-US" dirty="0">
                <a:solidFill>
                  <a:schemeClr val="accent6"/>
                </a:solidFill>
              </a:rPr>
              <a:t>Seurat</a:t>
            </a:r>
            <a:r>
              <a:rPr lang="en-US" dirty="0"/>
              <a:t>: </a:t>
            </a:r>
          </a:p>
          <a:p>
            <a:r>
              <a:rPr lang="en-US" dirty="0"/>
              <a:t>	Default: Wilcoxon</a:t>
            </a:r>
          </a:p>
          <a:p>
            <a:r>
              <a:rPr lang="en-US" dirty="0"/>
              <a:t>	Many other tests built in</a:t>
            </a:r>
          </a:p>
          <a:p>
            <a:r>
              <a:rPr lang="en-US" dirty="0"/>
              <a:t>	</a:t>
            </a:r>
          </a:p>
          <a:p>
            <a:r>
              <a:rPr lang="en-US" dirty="0" err="1">
                <a:solidFill>
                  <a:schemeClr val="accent6"/>
                </a:solidFill>
              </a:rPr>
              <a:t>Scanpy</a:t>
            </a:r>
            <a:r>
              <a:rPr lang="en-US" dirty="0"/>
              <a:t>: </a:t>
            </a:r>
          </a:p>
          <a:p>
            <a:r>
              <a:rPr lang="en-US" dirty="0"/>
              <a:t>	Default: t-test</a:t>
            </a:r>
          </a:p>
          <a:p>
            <a:r>
              <a:rPr lang="en-US" dirty="0"/>
              <a:t>	use </a:t>
            </a:r>
            <a:r>
              <a:rPr lang="en-US" dirty="0" err="1"/>
              <a:t>scDE</a:t>
            </a:r>
            <a:r>
              <a:rPr lang="en-US" dirty="0"/>
              <a:t> or other plugins for 	additional tests</a:t>
            </a:r>
          </a:p>
          <a:p>
            <a:endParaRPr lang="en-US" dirty="0"/>
          </a:p>
          <a:p>
            <a:r>
              <a:rPr lang="en-US" dirty="0">
                <a:solidFill>
                  <a:schemeClr val="accent6"/>
                </a:solidFill>
              </a:rPr>
              <a:t>Cell Ranger:</a:t>
            </a:r>
          </a:p>
          <a:p>
            <a:r>
              <a:rPr lang="en-US" dirty="0"/>
              <a:t>	Defaults: Exact Negative 	Binomial (low cell counts)</a:t>
            </a:r>
          </a:p>
          <a:p>
            <a:r>
              <a:rPr lang="en-US" dirty="0"/>
              <a:t>	</a:t>
            </a:r>
            <a:r>
              <a:rPr lang="en-US" dirty="0" err="1"/>
              <a:t>EdgeR</a:t>
            </a:r>
            <a:r>
              <a:rPr lang="en-US" dirty="0"/>
              <a:t> NB (high cell counts)</a:t>
            </a:r>
          </a:p>
          <a:p>
            <a:r>
              <a:rPr lang="en-US" dirty="0"/>
              <a:t>	</a:t>
            </a:r>
          </a:p>
        </p:txBody>
      </p:sp>
      <p:sp>
        <p:nvSpPr>
          <p:cNvPr id="12" name="TextBox 11">
            <a:extLst>
              <a:ext uri="{FF2B5EF4-FFF2-40B4-BE49-F238E27FC236}">
                <a16:creationId xmlns:a16="http://schemas.microsoft.com/office/drawing/2014/main" id="{8E9E4E1E-B097-FE13-0566-AE43C20C2DFE}"/>
              </a:ext>
            </a:extLst>
          </p:cNvPr>
          <p:cNvSpPr txBox="1"/>
          <p:nvPr/>
        </p:nvSpPr>
        <p:spPr>
          <a:xfrm>
            <a:off x="999744" y="6171178"/>
            <a:ext cx="8144256" cy="523220"/>
          </a:xfrm>
          <a:prstGeom prst="rect">
            <a:avLst/>
          </a:prstGeom>
          <a:noFill/>
        </p:spPr>
        <p:txBody>
          <a:bodyPr wrap="square">
            <a:spAutoFit/>
          </a:bodyPr>
          <a:lstStyle/>
          <a:p>
            <a:r>
              <a:rPr lang="en-US" sz="1400" dirty="0"/>
              <a:t>Squair, J.W., Gautier, M., Kathe, C. et al. Confronting false discoveries in single-cell differential expression. Nat </a:t>
            </a:r>
            <a:r>
              <a:rPr lang="en-US" sz="1400" dirty="0" err="1"/>
              <a:t>Commun</a:t>
            </a:r>
            <a:r>
              <a:rPr lang="en-US" sz="1400" dirty="0"/>
              <a:t> 12, 5692 (2021). https://</a:t>
            </a:r>
            <a:r>
              <a:rPr lang="en-US" sz="1400" dirty="0" err="1"/>
              <a:t>doi.org</a:t>
            </a:r>
            <a:r>
              <a:rPr lang="en-US" sz="1400" dirty="0"/>
              <a:t>/10.1038/s41467-021-25960-2</a:t>
            </a:r>
          </a:p>
        </p:txBody>
      </p:sp>
      <p:sp>
        <p:nvSpPr>
          <p:cNvPr id="13" name="TextBox 12">
            <a:extLst>
              <a:ext uri="{FF2B5EF4-FFF2-40B4-BE49-F238E27FC236}">
                <a16:creationId xmlns:a16="http://schemas.microsoft.com/office/drawing/2014/main" id="{EFB772EE-68BF-CF08-9423-9FAE71800C4B}"/>
              </a:ext>
            </a:extLst>
          </p:cNvPr>
          <p:cNvSpPr txBox="1"/>
          <p:nvPr/>
        </p:nvSpPr>
        <p:spPr>
          <a:xfrm>
            <a:off x="2243328" y="1462537"/>
            <a:ext cx="1141851" cy="369332"/>
          </a:xfrm>
          <a:prstGeom prst="rect">
            <a:avLst/>
          </a:prstGeom>
          <a:noFill/>
        </p:spPr>
        <p:txBody>
          <a:bodyPr wrap="none" rtlCol="0">
            <a:spAutoFit/>
          </a:bodyPr>
          <a:lstStyle/>
          <a:p>
            <a:r>
              <a:rPr lang="en-US" dirty="0"/>
              <a:t>Popularity</a:t>
            </a:r>
          </a:p>
        </p:txBody>
      </p:sp>
      <p:sp>
        <p:nvSpPr>
          <p:cNvPr id="16" name="TextBox 15">
            <a:extLst>
              <a:ext uri="{FF2B5EF4-FFF2-40B4-BE49-F238E27FC236}">
                <a16:creationId xmlns:a16="http://schemas.microsoft.com/office/drawing/2014/main" id="{718EB84A-1C82-F47A-A2DF-F18F370AFC76}"/>
              </a:ext>
            </a:extLst>
          </p:cNvPr>
          <p:cNvSpPr txBox="1"/>
          <p:nvPr/>
        </p:nvSpPr>
        <p:spPr>
          <a:xfrm>
            <a:off x="4145113" y="1471113"/>
            <a:ext cx="3901774" cy="369332"/>
          </a:xfrm>
          <a:prstGeom prst="rect">
            <a:avLst/>
          </a:prstGeom>
          <a:noFill/>
        </p:spPr>
        <p:txBody>
          <a:bodyPr wrap="none" rtlCol="0">
            <a:spAutoFit/>
          </a:bodyPr>
          <a:lstStyle/>
          <a:p>
            <a:r>
              <a:rPr lang="en-US" dirty="0"/>
              <a:t>Performance vs ‘Ground Truth’ datasets</a:t>
            </a:r>
          </a:p>
        </p:txBody>
      </p:sp>
    </p:spTree>
    <p:extLst>
      <p:ext uri="{BB962C8B-B14F-4D97-AF65-F5344CB8AC3E}">
        <p14:creationId xmlns:p14="http://schemas.microsoft.com/office/powerpoint/2010/main" val="856098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BC57F8-58BD-8782-3BE2-0687FBCC9DCE}"/>
              </a:ext>
            </a:extLst>
          </p:cNvPr>
          <p:cNvPicPr>
            <a:picLocks noChangeAspect="1"/>
          </p:cNvPicPr>
          <p:nvPr/>
        </p:nvPicPr>
        <p:blipFill>
          <a:blip r:embed="rId2"/>
          <a:stretch>
            <a:fillRect/>
          </a:stretch>
        </p:blipFill>
        <p:spPr>
          <a:xfrm>
            <a:off x="5160738" y="3872444"/>
            <a:ext cx="6193062" cy="2298734"/>
          </a:xfrm>
          <a:prstGeom prst="rect">
            <a:avLst/>
          </a:prstGeom>
        </p:spPr>
      </p:pic>
      <p:pic>
        <p:nvPicPr>
          <p:cNvPr id="5" name="Picture 4">
            <a:extLst>
              <a:ext uri="{FF2B5EF4-FFF2-40B4-BE49-F238E27FC236}">
                <a16:creationId xmlns:a16="http://schemas.microsoft.com/office/drawing/2014/main" id="{AE215CF6-2361-0E07-CBEE-44FFF7ECC5CB}"/>
              </a:ext>
            </a:extLst>
          </p:cNvPr>
          <p:cNvPicPr>
            <a:picLocks noChangeAspect="1"/>
          </p:cNvPicPr>
          <p:nvPr/>
        </p:nvPicPr>
        <p:blipFill>
          <a:blip r:embed="rId3"/>
          <a:stretch>
            <a:fillRect/>
          </a:stretch>
        </p:blipFill>
        <p:spPr>
          <a:xfrm>
            <a:off x="6307687" y="1151762"/>
            <a:ext cx="4745990" cy="2894143"/>
          </a:xfrm>
          <a:prstGeom prst="rect">
            <a:avLst/>
          </a:prstGeom>
        </p:spPr>
      </p:pic>
      <p:sp>
        <p:nvSpPr>
          <p:cNvPr id="7" name="Title 1">
            <a:extLst>
              <a:ext uri="{FF2B5EF4-FFF2-40B4-BE49-F238E27FC236}">
                <a16:creationId xmlns:a16="http://schemas.microsoft.com/office/drawing/2014/main" id="{45CE90C8-93FD-43A6-9D58-B4B32EFCE56E}"/>
              </a:ext>
            </a:extLst>
          </p:cNvPr>
          <p:cNvSpPr>
            <a:spLocks noGrp="1"/>
          </p:cNvSpPr>
          <p:nvPr>
            <p:ph type="title"/>
          </p:nvPr>
        </p:nvSpPr>
        <p:spPr/>
        <p:txBody>
          <a:bodyPr/>
          <a:lstStyle/>
          <a:p>
            <a:r>
              <a:rPr lang="en-US" dirty="0"/>
              <a:t>Differential Gene Expression</a:t>
            </a:r>
          </a:p>
        </p:txBody>
      </p:sp>
      <p:sp>
        <p:nvSpPr>
          <p:cNvPr id="8" name="TextBox 7">
            <a:extLst>
              <a:ext uri="{FF2B5EF4-FFF2-40B4-BE49-F238E27FC236}">
                <a16:creationId xmlns:a16="http://schemas.microsoft.com/office/drawing/2014/main" id="{256F66F3-CCE2-BB6A-1CAF-76DA333BA8B3}"/>
              </a:ext>
            </a:extLst>
          </p:cNvPr>
          <p:cNvSpPr txBox="1"/>
          <p:nvPr/>
        </p:nvSpPr>
        <p:spPr>
          <a:xfrm>
            <a:off x="652806" y="1690688"/>
            <a:ext cx="5654881" cy="2031325"/>
          </a:xfrm>
          <a:prstGeom prst="rect">
            <a:avLst/>
          </a:prstGeom>
          <a:noFill/>
        </p:spPr>
        <p:txBody>
          <a:bodyPr wrap="square" rtlCol="0">
            <a:spAutoFit/>
          </a:bodyPr>
          <a:lstStyle/>
          <a:p>
            <a:r>
              <a:rPr lang="en-US" dirty="0"/>
              <a:t>Single-cell methods biased towards highly expressed genes</a:t>
            </a:r>
          </a:p>
          <a:p>
            <a:endParaRPr lang="en-US" dirty="0"/>
          </a:p>
          <a:p>
            <a:r>
              <a:rPr lang="en-US" dirty="0" err="1">
                <a:solidFill>
                  <a:schemeClr val="accent6"/>
                </a:solidFill>
              </a:rPr>
              <a:t>Pseudobulk</a:t>
            </a:r>
            <a:r>
              <a:rPr lang="en-US" dirty="0"/>
              <a:t> methods make fewer false discoveries of highly expressed genes</a:t>
            </a:r>
          </a:p>
          <a:p>
            <a:endParaRPr lang="en-US" dirty="0"/>
          </a:p>
          <a:p>
            <a:r>
              <a:rPr lang="en-US" dirty="0"/>
              <a:t>(</a:t>
            </a:r>
            <a:r>
              <a:rPr lang="en-US" dirty="0" err="1"/>
              <a:t>ie</a:t>
            </a:r>
            <a:r>
              <a:rPr lang="en-US" dirty="0"/>
              <a:t>. bin clusters or similar cells to reduce zeros and control for high variance in highly expressed genes)</a:t>
            </a:r>
          </a:p>
        </p:txBody>
      </p:sp>
      <p:sp>
        <p:nvSpPr>
          <p:cNvPr id="9" name="TextBox 8">
            <a:extLst>
              <a:ext uri="{FF2B5EF4-FFF2-40B4-BE49-F238E27FC236}">
                <a16:creationId xmlns:a16="http://schemas.microsoft.com/office/drawing/2014/main" id="{6691C763-C227-5018-217E-7E71702B16E8}"/>
              </a:ext>
            </a:extLst>
          </p:cNvPr>
          <p:cNvSpPr txBox="1"/>
          <p:nvPr/>
        </p:nvSpPr>
        <p:spPr>
          <a:xfrm>
            <a:off x="999744" y="6171178"/>
            <a:ext cx="8144256" cy="523220"/>
          </a:xfrm>
          <a:prstGeom prst="rect">
            <a:avLst/>
          </a:prstGeom>
          <a:noFill/>
        </p:spPr>
        <p:txBody>
          <a:bodyPr wrap="square">
            <a:spAutoFit/>
          </a:bodyPr>
          <a:lstStyle/>
          <a:p>
            <a:r>
              <a:rPr lang="en-US" sz="1400" dirty="0"/>
              <a:t>Squair, J.W., Gautier, M., Kathe, C. et al. Confronting false discoveries in single-cell differential expression. Nat </a:t>
            </a:r>
            <a:r>
              <a:rPr lang="en-US" sz="1400" dirty="0" err="1"/>
              <a:t>Commun</a:t>
            </a:r>
            <a:r>
              <a:rPr lang="en-US" sz="1400" dirty="0"/>
              <a:t> 12, 5692 (2021). https://</a:t>
            </a:r>
            <a:r>
              <a:rPr lang="en-US" sz="1400" dirty="0" err="1"/>
              <a:t>doi.org</a:t>
            </a:r>
            <a:r>
              <a:rPr lang="en-US" sz="1400" dirty="0"/>
              <a:t>/10.1038/s41467-021-25960-2</a:t>
            </a:r>
          </a:p>
        </p:txBody>
      </p:sp>
    </p:spTree>
    <p:extLst>
      <p:ext uri="{BB962C8B-B14F-4D97-AF65-F5344CB8AC3E}">
        <p14:creationId xmlns:p14="http://schemas.microsoft.com/office/powerpoint/2010/main" val="879769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8B32-1C8A-1512-0B28-C2C2658A20D0}"/>
              </a:ext>
            </a:extLst>
          </p:cNvPr>
          <p:cNvSpPr>
            <a:spLocks noGrp="1"/>
          </p:cNvSpPr>
          <p:nvPr>
            <p:ph type="title"/>
          </p:nvPr>
        </p:nvSpPr>
        <p:spPr/>
        <p:txBody>
          <a:bodyPr/>
          <a:lstStyle/>
          <a:p>
            <a:r>
              <a:rPr lang="en-US" dirty="0"/>
              <a:t>Cell Type </a:t>
            </a:r>
            <a:r>
              <a:rPr lang="en-US" dirty="0">
                <a:solidFill>
                  <a:schemeClr val="accent6"/>
                </a:solidFill>
              </a:rPr>
              <a:t>Identification</a:t>
            </a:r>
          </a:p>
        </p:txBody>
      </p:sp>
      <p:graphicFrame>
        <p:nvGraphicFramePr>
          <p:cNvPr id="4" name="Table 3">
            <a:extLst>
              <a:ext uri="{FF2B5EF4-FFF2-40B4-BE49-F238E27FC236}">
                <a16:creationId xmlns:a16="http://schemas.microsoft.com/office/drawing/2014/main" id="{57447EF1-EEFE-F83B-92A8-196959D50577}"/>
              </a:ext>
            </a:extLst>
          </p:cNvPr>
          <p:cNvGraphicFramePr>
            <a:graphicFrameLocks noGrp="1"/>
          </p:cNvGraphicFramePr>
          <p:nvPr>
            <p:extLst>
              <p:ext uri="{D42A27DB-BD31-4B8C-83A1-F6EECF244321}">
                <p14:modId xmlns:p14="http://schemas.microsoft.com/office/powerpoint/2010/main" val="3279328727"/>
              </p:ext>
            </p:extLst>
          </p:nvPr>
        </p:nvGraphicFramePr>
        <p:xfrm>
          <a:off x="1329060" y="1492951"/>
          <a:ext cx="3796758" cy="4590058"/>
        </p:xfrm>
        <a:graphic>
          <a:graphicData uri="http://schemas.openxmlformats.org/drawingml/2006/table">
            <a:tbl>
              <a:tblPr/>
              <a:tblGrid>
                <a:gridCol w="542394">
                  <a:extLst>
                    <a:ext uri="{9D8B030D-6E8A-4147-A177-3AD203B41FA5}">
                      <a16:colId xmlns:a16="http://schemas.microsoft.com/office/drawing/2014/main" val="1288170520"/>
                    </a:ext>
                  </a:extLst>
                </a:gridCol>
                <a:gridCol w="542394">
                  <a:extLst>
                    <a:ext uri="{9D8B030D-6E8A-4147-A177-3AD203B41FA5}">
                      <a16:colId xmlns:a16="http://schemas.microsoft.com/office/drawing/2014/main" val="1866975290"/>
                    </a:ext>
                  </a:extLst>
                </a:gridCol>
                <a:gridCol w="542394">
                  <a:extLst>
                    <a:ext uri="{9D8B030D-6E8A-4147-A177-3AD203B41FA5}">
                      <a16:colId xmlns:a16="http://schemas.microsoft.com/office/drawing/2014/main" val="1550792719"/>
                    </a:ext>
                  </a:extLst>
                </a:gridCol>
                <a:gridCol w="542394">
                  <a:extLst>
                    <a:ext uri="{9D8B030D-6E8A-4147-A177-3AD203B41FA5}">
                      <a16:colId xmlns:a16="http://schemas.microsoft.com/office/drawing/2014/main" val="3322540549"/>
                    </a:ext>
                  </a:extLst>
                </a:gridCol>
                <a:gridCol w="542394">
                  <a:extLst>
                    <a:ext uri="{9D8B030D-6E8A-4147-A177-3AD203B41FA5}">
                      <a16:colId xmlns:a16="http://schemas.microsoft.com/office/drawing/2014/main" val="139298228"/>
                    </a:ext>
                  </a:extLst>
                </a:gridCol>
                <a:gridCol w="542394">
                  <a:extLst>
                    <a:ext uri="{9D8B030D-6E8A-4147-A177-3AD203B41FA5}">
                      <a16:colId xmlns:a16="http://schemas.microsoft.com/office/drawing/2014/main" val="4021235834"/>
                    </a:ext>
                  </a:extLst>
                </a:gridCol>
                <a:gridCol w="542394">
                  <a:extLst>
                    <a:ext uri="{9D8B030D-6E8A-4147-A177-3AD203B41FA5}">
                      <a16:colId xmlns:a16="http://schemas.microsoft.com/office/drawing/2014/main" val="1602843318"/>
                    </a:ext>
                  </a:extLst>
                </a:gridCol>
              </a:tblGrid>
              <a:tr h="212082">
                <a:tc>
                  <a:txBody>
                    <a:bodyPr/>
                    <a:lstStyle/>
                    <a:p>
                      <a:pPr algn="l" fontAlgn="t"/>
                      <a:r>
                        <a:rPr lang="en-US" sz="600">
                          <a:effectLst/>
                        </a:rPr>
                        <a:t>Name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Version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Language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Underlying classifier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Prior knowledge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Rejection option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Reference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extLst>
                  <a:ext uri="{0D108BD9-81ED-4DB2-BD59-A6C34878D82A}">
                    <a16:rowId xmlns:a16="http://schemas.microsoft.com/office/drawing/2014/main" val="2077261827"/>
                  </a:ext>
                </a:extLst>
              </a:tr>
              <a:tr h="212082">
                <a:tc>
                  <a:txBody>
                    <a:bodyPr/>
                    <a:lstStyle/>
                    <a:p>
                      <a:pPr algn="l" fontAlgn="t"/>
                      <a:r>
                        <a:rPr lang="en-US" sz="600">
                          <a:effectLst/>
                        </a:rPr>
                        <a:t>Garnett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0.1.4</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Generalized linear model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2" tooltip="Pliner HA, Shendure J, Trapnell C. Supervised classification enables rapid annotation of cell atlases. bioRxiv. 2019; 538652. &#10;                  https://doi.org/10.1101/538652&#10;                  &#10;                &#10;                           &#10;                  .&#10;                  &#10;                &#10;                        "/>
                        </a:rPr>
                        <a:t>14</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362085389"/>
                  </a:ext>
                </a:extLst>
              </a:tr>
              <a:tr h="212082">
                <a:tc>
                  <a:txBody>
                    <a:bodyPr/>
                    <a:lstStyle/>
                    <a:p>
                      <a:pPr algn="l" fontAlgn="t"/>
                      <a:r>
                        <a:rPr lang="en-US" sz="600">
                          <a:effectLst/>
                        </a:rPr>
                        <a:t>Moana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0.1.1</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SVM with linear kernel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3" tooltip="Wagner F, Yanai I. Moana: A robust and scalable cell type classification framework for single-cell RNA-Seq data. bioRxiv. 2018; 456129. &#10;                  https://doi.org/10.1101/456129&#10;                  &#10;                &#10;                           &#10;                  .&#10;                  &#10;                &#10;                        "/>
                        </a:rPr>
                        <a:t>15</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898977691"/>
                  </a:ext>
                </a:extLst>
              </a:tr>
              <a:tr h="212082">
                <a:tc>
                  <a:txBody>
                    <a:bodyPr/>
                    <a:lstStyle/>
                    <a:p>
                      <a:pPr algn="l" fontAlgn="t"/>
                      <a:r>
                        <a:rPr lang="en-US" sz="600">
                          <a:effectLst/>
                        </a:rPr>
                        <a:t>DigitalCellSorter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GitHub version: e369a34</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Voting based on cell type markers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4" tooltip="Domanskyi S, Szedlak A, Hawkins NT, Wang J, Paternostro G, Piermarocchi C. Polled Digital Cell Sorter (p-DCS): automatic identification of hematological cell types from single cell RNA-sequencing clusters. bioRxiv. 2019; 539833. &#10;                  https://doi.org/10.1101/539833&#10;                  &#10;                &#10;                           &#10;                  .&#10;                  &#10;                &#10;                        "/>
                        </a:rPr>
                        <a:t>16</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288868943"/>
                  </a:ext>
                </a:extLst>
              </a:tr>
              <a:tr h="387598">
                <a:tc>
                  <a:txBody>
                    <a:bodyPr/>
                    <a:lstStyle/>
                    <a:p>
                      <a:pPr algn="l" fontAlgn="t"/>
                      <a:r>
                        <a:rPr lang="en-US" sz="600">
                          <a:effectLst/>
                        </a:rPr>
                        <a:t>SCINA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1.1.0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Bimodal distribution fitting for marker genes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5" tooltip="Zhang Z, Luo D, Zhong X, Choi JH, Ma Y, Mahrt E, et al. SCINA: semi-supervised analysis of single cells in silico. bioRxiv. 2019; 559872. &#10;                  https://doi.org/10.1101/559872&#10;                  &#10;                &#10;                           &#10;                  .&#10;                  &#10;                &#10;                        "/>
                        </a:rPr>
                        <a:t>17</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537064763"/>
                  </a:ext>
                </a:extLst>
              </a:tr>
              <a:tr h="124324">
                <a:tc>
                  <a:txBody>
                    <a:bodyPr/>
                    <a:lstStyle/>
                    <a:p>
                      <a:pPr algn="l" fontAlgn="t"/>
                      <a:r>
                        <a:rPr lang="en-US" sz="600">
                          <a:effectLst/>
                        </a:rPr>
                        <a:t>scVI</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0.3.0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Neural network</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6" tooltip="Lopez R, Regier J, Cole MB, Jordan MI, Yosef N. Deep generative modeling for single-cell transcriptomics. Nat Methods. 2018;15:1053–1058. &#10;                  https://doi.org/10.1038/s41592-018-0229-2&#10;                  &#10;                &#10;                           &#10;                  .&#10;                  &#10;                &#10;                        "/>
                        </a:rPr>
                        <a:t>18</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085854652"/>
                  </a:ext>
                </a:extLst>
              </a:tr>
              <a:tr h="212082">
                <a:tc>
                  <a:txBody>
                    <a:bodyPr/>
                    <a:lstStyle/>
                    <a:p>
                      <a:pPr algn="l" fontAlgn="t"/>
                      <a:r>
                        <a:rPr lang="en-US" sz="600">
                          <a:effectLst/>
                        </a:rPr>
                        <a:t>Cell-BLAST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Cell-to-cell similarity</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dirty="0">
                          <a:effectLst/>
                        </a:rPr>
                        <a:t>[</a:t>
                      </a:r>
                      <a:r>
                        <a:rPr lang="en-US" sz="600" dirty="0">
                          <a:solidFill>
                            <a:srgbClr val="004B83"/>
                          </a:solidFill>
                          <a:effectLst/>
                          <a:hlinkClick r:id="rId7" tooltip="Cao Z-J, Wei L, Lu S, Yang D-C, Gao G. Cell BLAST: searching large-scale scRNA-seq databases via unbiased cell embedding. bioRxiv. 2019; 587360. &#10;                  https://doi.org/10.1101/587360&#10;                  &#10;                &#10;                           &#10;                  .&#10;                  &#10;                &#10;                        "/>
                        </a:rPr>
                        <a:t>19</a:t>
                      </a:r>
                      <a:r>
                        <a:rPr lang="en-US" sz="600" dirty="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780796093"/>
                  </a:ext>
                </a:extLst>
              </a:tr>
              <a:tr h="212082">
                <a:tc>
                  <a:txBody>
                    <a:bodyPr/>
                    <a:lstStyle/>
                    <a:p>
                      <a:pPr algn="l" fontAlgn="t"/>
                      <a:r>
                        <a:rPr lang="en-US" sz="600">
                          <a:effectLst/>
                        </a:rPr>
                        <a:t>ACTINN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GitHub version: 563bcc1</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Neural network</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8" tooltip="Ma F, Pellegrini M. Automated identification of cell types in single cell RNA sequencing. bioRxiv. 2019; 532093. &#10;                  https://doi.org/10.1101/532093&#10;                  &#10;                &#10;                           &#10;                  .&#10;                  &#10;                &#10;                        "/>
                        </a:rPr>
                        <a:t>20</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909430821"/>
                  </a:ext>
                </a:extLst>
              </a:tr>
              <a:tr h="212082">
                <a:tc>
                  <a:txBody>
                    <a:bodyPr/>
                    <a:lstStyle/>
                    <a:p>
                      <a:pPr algn="l" fontAlgn="t"/>
                      <a:r>
                        <a:rPr lang="en-US" sz="600">
                          <a:effectLst/>
                        </a:rPr>
                        <a:t>LAmbDA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GitHub version: 3891d72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Random forest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9" tooltip="Johnson TS, Wang T, Huang Z, Yu CY, Wu Y, Han Y, et al. LAmbDA: label ambiguous domain adaptation dataset integration reduces batch effects and improves dsubtype detection. Bioinformatics. 2019. &#10;                  https://doi.org/10.1093/bioinformatics/btz295&#10;                  &#10;                &#10;                           &#10;                  .&#10;                  &#10;                &#10;                        "/>
                        </a:rPr>
                        <a:t>21</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785417581"/>
                  </a:ext>
                </a:extLst>
              </a:tr>
              <a:tr h="212082">
                <a:tc>
                  <a:txBody>
                    <a:bodyPr/>
                    <a:lstStyle/>
                    <a:p>
                      <a:pPr algn="l" fontAlgn="t"/>
                      <a:r>
                        <a:rPr lang="en-US" sz="600">
                          <a:effectLst/>
                        </a:rPr>
                        <a:t>scmapcluster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1.5.1</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Nearest median classifier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0" tooltip="Kiselev VY, Yiu A, Hemberg M. scmap: projection of single-cell RNA-seq data across data sets. Nat Methods. 2018;15:359. &#10;                  https://doi.org/10.1038/nmeth.4644&#10;                  &#10;                &#10;                           &#10;                  .&#10;                  &#10;                &#10;                        "/>
                        </a:rPr>
                        <a:t>22</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381196025"/>
                  </a:ext>
                </a:extLst>
              </a:tr>
              <a:tr h="124324">
                <a:tc>
                  <a:txBody>
                    <a:bodyPr/>
                    <a:lstStyle/>
                    <a:p>
                      <a:pPr algn="l" fontAlgn="t"/>
                      <a:r>
                        <a:rPr lang="en-US" sz="600">
                          <a:effectLst/>
                        </a:rPr>
                        <a:t>scmapcell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1.5.1</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kNN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0" tooltip="Kiselev VY, Yiu A, Hemberg M. scmap: projection of single-cell RNA-seq data across data sets. Nat Methods. 2018;15:359. &#10;                  https://doi.org/10.1038/nmeth.4644&#10;                  &#10;                &#10;                           &#10;                  .&#10;                  &#10;                &#10;                        "/>
                        </a:rPr>
                        <a:t>22</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547910376"/>
                  </a:ext>
                </a:extLst>
              </a:tr>
              <a:tr h="212082">
                <a:tc>
                  <a:txBody>
                    <a:bodyPr/>
                    <a:lstStyle/>
                    <a:p>
                      <a:pPr algn="l" fontAlgn="t"/>
                      <a:r>
                        <a:rPr lang="en-US" sz="600">
                          <a:effectLst/>
                        </a:rPr>
                        <a:t>scPred</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0.0.0.9000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SVM with radial kernel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1" tooltip="Alquicira-Hernandez J, Nguyen Q, Powell JE. scPred: scPred: cell type prediction at single-cell resolution. bioRxiv. 2018; 369538. &#10;                  https://doi.org/10.1101/369538&#10;                  &#10;                &#10;                           &#10;                  .&#10;                  &#10;                &#10;                        "/>
                        </a:rPr>
                        <a:t>23</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71593494"/>
                  </a:ext>
                </a:extLst>
              </a:tr>
              <a:tr h="212082">
                <a:tc>
                  <a:txBody>
                    <a:bodyPr/>
                    <a:lstStyle/>
                    <a:p>
                      <a:pPr algn="l" fontAlgn="t"/>
                      <a:r>
                        <a:rPr lang="en-US" sz="600">
                          <a:effectLst/>
                        </a:rPr>
                        <a:t>CHETAH</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0.99.5</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Correlation to training set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2" tooltip="Kanter JK de, Lijnzaad P, Candelli T, Margaritis T, Holstege F. CHETAH: a selective, hierarchical cell type identification method for single-cell RNA sequencing. bioRxiv. 2019; 558908. &#10;                  https://doi.org/10.1101/558908&#10;                  &#10;                &#10;                           &#10;                  .&#10;                  &#10;                &#10;                        "/>
                        </a:rPr>
                        <a:t>24</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471700362"/>
                  </a:ext>
                </a:extLst>
              </a:tr>
              <a:tr h="212082">
                <a:tc>
                  <a:txBody>
                    <a:bodyPr/>
                    <a:lstStyle/>
                    <a:p>
                      <a:pPr algn="l" fontAlgn="t"/>
                      <a:r>
                        <a:rPr lang="en-US" sz="600">
                          <a:effectLst/>
                        </a:rPr>
                        <a:t>CaSTLe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GitHub version: 258b278</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Random forest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3" tooltip="Lieberman Y, Rokach L, Shay T. CaSTLe – classification of single cells by transfer learning: harnessing the power of publicly available single cell RNA sequencing experiments to annotate new experiments. PLoS One. 2018;13:e0205499. &#10;                  https://doi.org/10.1371/journal.pone.0205499&#10;                  &#10;                &#10;                           &#10;                  .&#10;                  &#10;                &#10;                        "/>
                        </a:rPr>
                        <a:t>25</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4039775045"/>
                  </a:ext>
                </a:extLst>
              </a:tr>
              <a:tr h="212082">
                <a:tc>
                  <a:txBody>
                    <a:bodyPr/>
                    <a:lstStyle/>
                    <a:p>
                      <a:pPr algn="l" fontAlgn="t"/>
                      <a:r>
                        <a:rPr lang="en-US" sz="600">
                          <a:effectLst/>
                        </a:rPr>
                        <a:t>SingleR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0.2.2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Correlation to training set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4" tooltip="Aran D, Looney AP, Liu L, Wu E, Fong V, Hsu A, et al. Reference-based analysis of lung single-cell sequencing reveals a transitional profibrotic macrophage. Nat Immunol. 2019;20:163–172. &#10;                  https://doi.org/10.1038/s41590-018-0276-y&#10;                  &#10;                &#10;                           &#10;                  .&#10;                  &#10;                &#10;                        "/>
                        </a:rPr>
                        <a:t>26</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533802919"/>
                  </a:ext>
                </a:extLst>
              </a:tr>
              <a:tr h="124324">
                <a:tc>
                  <a:txBody>
                    <a:bodyPr/>
                    <a:lstStyle/>
                    <a:p>
                      <a:pPr algn="l" fontAlgn="t"/>
                      <a:r>
                        <a:rPr lang="en-US" sz="600">
                          <a:effectLst/>
                        </a:rPr>
                        <a:t>scID</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0.0.0.9000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LDA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5" tooltip="Boufea K, Seth S, Batada NN. scID: identification of equivalent transcriptional cell populations across single cell RNA-seq data using discriminant analysis. &#10;                  https://doi.org/10.1101/470203&#10;                  &#10;                &#10;                           &#10;                  .&#10;                  &#10;                &#10;                        "/>
                        </a:rPr>
                        <a:t>27</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372445723"/>
                  </a:ext>
                </a:extLst>
              </a:tr>
              <a:tr h="124324">
                <a:tc>
                  <a:txBody>
                    <a:bodyPr/>
                    <a:lstStyle/>
                    <a:p>
                      <a:pPr algn="l" fontAlgn="t"/>
                      <a:r>
                        <a:rPr lang="en-US" sz="600">
                          <a:effectLst/>
                        </a:rPr>
                        <a:t>singleCellNet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Random forest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6" tooltip="Tan Y, Cahan P. SingleCellNet: a computational tool to classify single cell RNA-Seq data across platforms and across species. bioRxiv. 2018; 508085. &#10;                  https://doi.org/10.1101/508085&#10;                  &#10;                &#10;                           &#10;                  .&#10;                  &#10;                &#10;                        "/>
                        </a:rPr>
                        <a:t>28</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398426293"/>
                  </a:ext>
                </a:extLst>
              </a:tr>
              <a:tr h="124324">
                <a:tc>
                  <a:txBody>
                    <a:bodyPr/>
                    <a:lstStyle/>
                    <a:p>
                      <a:pPr algn="l" fontAlgn="t"/>
                      <a:r>
                        <a:rPr lang="en-US" sz="600">
                          <a:effectLst/>
                        </a:rPr>
                        <a:t>LDA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LDA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663222372"/>
                  </a:ext>
                </a:extLst>
              </a:tr>
              <a:tr h="124324">
                <a:tc>
                  <a:txBody>
                    <a:bodyPr/>
                    <a:lstStyle/>
                    <a:p>
                      <a:pPr algn="l" fontAlgn="t"/>
                      <a:r>
                        <a:rPr lang="en-US" sz="600">
                          <a:effectLst/>
                        </a:rPr>
                        <a:t>NMC</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NMC</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628476453"/>
                  </a:ext>
                </a:extLst>
              </a:tr>
              <a:tr h="124324">
                <a:tc>
                  <a:txBody>
                    <a:bodyPr/>
                    <a:lstStyle/>
                    <a:p>
                      <a:pPr algn="l" fontAlgn="t"/>
                      <a:r>
                        <a:rPr lang="en-US" sz="600">
                          <a:effectLst/>
                        </a:rPr>
                        <a:t>RF</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RF (50 trees)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656708794"/>
                  </a:ext>
                </a:extLst>
              </a:tr>
              <a:tr h="212082">
                <a:tc>
                  <a:txBody>
                    <a:bodyPr/>
                    <a:lstStyle/>
                    <a:p>
                      <a:pPr algn="l" fontAlgn="t"/>
                      <a:r>
                        <a:rPr lang="en-US" sz="600">
                          <a:effectLst/>
                        </a:rPr>
                        <a:t>SVM</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SVM (linear kernel)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40901540"/>
                  </a:ext>
                </a:extLst>
              </a:tr>
              <a:tr h="212082">
                <a:tc>
                  <a:txBody>
                    <a:bodyPr/>
                    <a:lstStyle/>
                    <a:p>
                      <a:pPr algn="l" fontAlgn="t"/>
                      <a:r>
                        <a:rPr lang="en-US" sz="600">
                          <a:effectLst/>
                        </a:rPr>
                        <a:t>SVM</a:t>
                      </a:r>
                      <a:r>
                        <a:rPr lang="en-US" sz="600" baseline="-25000">
                          <a:effectLst/>
                        </a:rPr>
                        <a:t>rejection</a:t>
                      </a:r>
                      <a:endParaRPr lang="en-US" sz="600">
                        <a:effectLst/>
                      </a:endParaRP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SVM (linear kernel)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049107675"/>
                  </a:ext>
                </a:extLst>
              </a:tr>
              <a:tr h="124324">
                <a:tc>
                  <a:txBody>
                    <a:bodyPr/>
                    <a:lstStyle/>
                    <a:p>
                      <a:pPr algn="l" fontAlgn="t"/>
                      <a:r>
                        <a:rPr lang="en-US" sz="600">
                          <a:effectLst/>
                        </a:rPr>
                        <a:t>kNN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kNN (</a:t>
                      </a:r>
                      <a:r>
                        <a:rPr lang="en-US" sz="600" i="1">
                          <a:effectLst/>
                        </a:rPr>
                        <a:t>k</a:t>
                      </a:r>
                      <a:r>
                        <a:rPr lang="en-US" sz="600">
                          <a:effectLst/>
                        </a:rPr>
                        <a:t> = 9)</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dirty="0">
                          <a:effectLst/>
                        </a:rPr>
                        <a:t>[</a:t>
                      </a:r>
                      <a:r>
                        <a:rPr lang="en-US" sz="600" dirty="0">
                          <a:solidFill>
                            <a:srgbClr val="004B83"/>
                          </a:solidFill>
                          <a:effectLst/>
                          <a:hlinkClick r:id="rId17" tooltip="Pedregosa F, Varoquaux G, Gramfort A, Michel V, Thirion B, Grisel O, et al. Scikit-learn: Machine Learning in Python. JMLR. 2011;12:2825–30."/>
                        </a:rPr>
                        <a:t>29</a:t>
                      </a:r>
                      <a:r>
                        <a:rPr lang="en-US" sz="600" dirty="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360159303"/>
                  </a:ext>
                </a:extLst>
              </a:tr>
            </a:tbl>
          </a:graphicData>
        </a:graphic>
      </p:graphicFrame>
      <p:sp>
        <p:nvSpPr>
          <p:cNvPr id="6" name="TextBox 5">
            <a:extLst>
              <a:ext uri="{FF2B5EF4-FFF2-40B4-BE49-F238E27FC236}">
                <a16:creationId xmlns:a16="http://schemas.microsoft.com/office/drawing/2014/main" id="{02A25222-4300-6CBF-5C9D-F569940528DB}"/>
              </a:ext>
            </a:extLst>
          </p:cNvPr>
          <p:cNvSpPr txBox="1"/>
          <p:nvPr/>
        </p:nvSpPr>
        <p:spPr>
          <a:xfrm>
            <a:off x="2467897" y="6296323"/>
            <a:ext cx="9429136" cy="523220"/>
          </a:xfrm>
          <a:prstGeom prst="rect">
            <a:avLst/>
          </a:prstGeom>
          <a:noFill/>
        </p:spPr>
        <p:txBody>
          <a:bodyPr wrap="square">
            <a:spAutoFit/>
          </a:bodyPr>
          <a:lstStyle/>
          <a:p>
            <a:r>
              <a:rPr lang="en-US" sz="1400" dirty="0" err="1"/>
              <a:t>Abdelaal</a:t>
            </a:r>
            <a:r>
              <a:rPr lang="en-US" sz="1400" dirty="0"/>
              <a:t>, T., </a:t>
            </a:r>
            <a:r>
              <a:rPr lang="en-US" sz="1400" dirty="0" err="1"/>
              <a:t>Michielsen</a:t>
            </a:r>
            <a:r>
              <a:rPr lang="en-US" sz="1400" dirty="0"/>
              <a:t>, L., Cats, D. et al. A comparison of automatic cell identification methods for single-cell RNA sequencing data. Genome Biol 20, 194 (2019). https://</a:t>
            </a:r>
            <a:r>
              <a:rPr lang="en-US" sz="1400" dirty="0" err="1"/>
              <a:t>doi.org</a:t>
            </a:r>
            <a:r>
              <a:rPr lang="en-US" sz="1400" dirty="0"/>
              <a:t>/10.1186/s13059-019-1795-z</a:t>
            </a:r>
          </a:p>
        </p:txBody>
      </p:sp>
      <p:sp>
        <p:nvSpPr>
          <p:cNvPr id="8" name="TextBox 7">
            <a:extLst>
              <a:ext uri="{FF2B5EF4-FFF2-40B4-BE49-F238E27FC236}">
                <a16:creationId xmlns:a16="http://schemas.microsoft.com/office/drawing/2014/main" id="{BCCC5088-FCE2-1003-38BA-6AC66013734D}"/>
              </a:ext>
            </a:extLst>
          </p:cNvPr>
          <p:cNvSpPr txBox="1"/>
          <p:nvPr/>
        </p:nvSpPr>
        <p:spPr>
          <a:xfrm>
            <a:off x="5604387" y="4612105"/>
            <a:ext cx="6096000" cy="646331"/>
          </a:xfrm>
          <a:prstGeom prst="rect">
            <a:avLst/>
          </a:prstGeom>
          <a:noFill/>
        </p:spPr>
        <p:txBody>
          <a:bodyPr wrap="square">
            <a:spAutoFit/>
          </a:bodyPr>
          <a:lstStyle/>
          <a:p>
            <a:r>
              <a:rPr lang="en-US" dirty="0">
                <a:hlinkClick r:id="rId18"/>
              </a:rPr>
              <a:t>https://www.scrna-tools.org/tools?sort=name&amp;cats=Classification</a:t>
            </a:r>
            <a:endParaRPr lang="en-US" dirty="0"/>
          </a:p>
        </p:txBody>
      </p:sp>
      <p:pic>
        <p:nvPicPr>
          <p:cNvPr id="9" name="Picture 8">
            <a:extLst>
              <a:ext uri="{FF2B5EF4-FFF2-40B4-BE49-F238E27FC236}">
                <a16:creationId xmlns:a16="http://schemas.microsoft.com/office/drawing/2014/main" id="{33FEDFF8-818B-733E-581D-472266CB25AD}"/>
              </a:ext>
            </a:extLst>
          </p:cNvPr>
          <p:cNvPicPr>
            <a:picLocks noChangeAspect="1"/>
          </p:cNvPicPr>
          <p:nvPr/>
        </p:nvPicPr>
        <p:blipFill>
          <a:blip r:embed="rId19"/>
          <a:stretch>
            <a:fillRect/>
          </a:stretch>
        </p:blipFill>
        <p:spPr>
          <a:xfrm>
            <a:off x="5375787" y="3900905"/>
            <a:ext cx="3276600" cy="711200"/>
          </a:xfrm>
          <a:prstGeom prst="rect">
            <a:avLst/>
          </a:prstGeom>
        </p:spPr>
      </p:pic>
      <p:sp>
        <p:nvSpPr>
          <p:cNvPr id="10" name="TextBox 9">
            <a:extLst>
              <a:ext uri="{FF2B5EF4-FFF2-40B4-BE49-F238E27FC236}">
                <a16:creationId xmlns:a16="http://schemas.microsoft.com/office/drawing/2014/main" id="{543014D3-9635-9095-A0C3-20EC36CEEE4C}"/>
              </a:ext>
            </a:extLst>
          </p:cNvPr>
          <p:cNvSpPr txBox="1"/>
          <p:nvPr/>
        </p:nvSpPr>
        <p:spPr>
          <a:xfrm>
            <a:off x="184825" y="1492951"/>
            <a:ext cx="915635" cy="523220"/>
          </a:xfrm>
          <a:prstGeom prst="rect">
            <a:avLst/>
          </a:prstGeom>
          <a:noFill/>
        </p:spPr>
        <p:txBody>
          <a:bodyPr wrap="none" rtlCol="0">
            <a:spAutoFit/>
          </a:bodyPr>
          <a:lstStyle/>
          <a:p>
            <a:r>
              <a:rPr lang="en-US" sz="2800" dirty="0"/>
              <a:t>2019</a:t>
            </a:r>
          </a:p>
        </p:txBody>
      </p:sp>
      <p:sp>
        <p:nvSpPr>
          <p:cNvPr id="11" name="TextBox 10">
            <a:extLst>
              <a:ext uri="{FF2B5EF4-FFF2-40B4-BE49-F238E27FC236}">
                <a16:creationId xmlns:a16="http://schemas.microsoft.com/office/drawing/2014/main" id="{06EB6A00-20E5-ABE5-4EA4-08BDAAC283C0}"/>
              </a:ext>
            </a:extLst>
          </p:cNvPr>
          <p:cNvSpPr txBox="1"/>
          <p:nvPr/>
        </p:nvSpPr>
        <p:spPr>
          <a:xfrm>
            <a:off x="5533103" y="1422182"/>
            <a:ext cx="4313425" cy="2554545"/>
          </a:xfrm>
          <a:prstGeom prst="rect">
            <a:avLst/>
          </a:prstGeom>
          <a:noFill/>
        </p:spPr>
        <p:txBody>
          <a:bodyPr wrap="none" rtlCol="0">
            <a:spAutoFit/>
          </a:bodyPr>
          <a:lstStyle/>
          <a:p>
            <a:pPr marL="342900" indent="-342900">
              <a:buFont typeface="Arial" panose="020B0604020202020204" pitchFamily="34" charset="0"/>
              <a:buChar char="•"/>
            </a:pPr>
            <a:r>
              <a:rPr lang="en-US" sz="2000" dirty="0"/>
              <a:t>A </a:t>
            </a:r>
            <a:r>
              <a:rPr lang="en-US" sz="2000" dirty="0">
                <a:solidFill>
                  <a:schemeClr val="accent6"/>
                </a:solidFill>
              </a:rPr>
              <a:t>hard</a:t>
            </a:r>
            <a:r>
              <a:rPr lang="en-US" sz="2000" dirty="0"/>
              <a:t> problem</a:t>
            </a:r>
          </a:p>
          <a:p>
            <a:pPr marL="342900" indent="-342900">
              <a:buFont typeface="Arial" panose="020B0604020202020204" pitchFamily="34" charset="0"/>
              <a:buChar char="•"/>
            </a:pPr>
            <a:r>
              <a:rPr lang="en-US" sz="2000" dirty="0"/>
              <a:t>What even is a cell type? </a:t>
            </a:r>
          </a:p>
          <a:p>
            <a:pPr marL="342900" indent="-342900">
              <a:buFont typeface="Arial" panose="020B0604020202020204" pitchFamily="34" charset="0"/>
              <a:buChar char="•"/>
            </a:pPr>
            <a:r>
              <a:rPr lang="en-US" sz="2000" dirty="0"/>
              <a:t>Who is curating these?</a:t>
            </a:r>
          </a:p>
          <a:p>
            <a:pPr marL="342900" indent="-342900">
              <a:buFont typeface="Arial" panose="020B0604020202020204" pitchFamily="34" charset="0"/>
              <a:buChar char="•"/>
            </a:pPr>
            <a:r>
              <a:rPr lang="en-US" sz="2000" dirty="0"/>
              <a:t>Cell types versus states</a:t>
            </a:r>
          </a:p>
          <a:p>
            <a:pPr marL="800100" lvl="1" indent="-342900">
              <a:buFont typeface="Arial" panose="020B0604020202020204" pitchFamily="34" charset="0"/>
              <a:buChar char="•"/>
            </a:pPr>
            <a:r>
              <a:rPr lang="en-US" sz="2000" dirty="0"/>
              <a:t>normal vs disease / perturbed</a:t>
            </a:r>
          </a:p>
          <a:p>
            <a:pPr marL="342900" indent="-342900">
              <a:buFont typeface="Arial" panose="020B0604020202020204" pitchFamily="34" charset="0"/>
              <a:buChar char="•"/>
            </a:pPr>
            <a:r>
              <a:rPr lang="en-US" sz="2000" dirty="0"/>
              <a:t>What type of model is being used?</a:t>
            </a:r>
          </a:p>
          <a:p>
            <a:pPr marL="800100" lvl="1" indent="-342900">
              <a:buFont typeface="Arial" panose="020B0604020202020204" pitchFamily="34" charset="0"/>
              <a:buChar char="•"/>
            </a:pPr>
            <a:r>
              <a:rPr lang="en-US" sz="2000" dirty="0"/>
              <a:t>Marker-based</a:t>
            </a:r>
          </a:p>
          <a:p>
            <a:pPr marL="800100" lvl="1" indent="-342900">
              <a:buFont typeface="Arial" panose="020B0604020202020204" pitchFamily="34" charset="0"/>
              <a:buChar char="•"/>
            </a:pPr>
            <a:r>
              <a:rPr lang="en-US" sz="2000" dirty="0"/>
              <a:t>Reference dataset label transfer</a:t>
            </a:r>
          </a:p>
        </p:txBody>
      </p:sp>
      <p:sp>
        <p:nvSpPr>
          <p:cNvPr id="12" name="TextBox 11">
            <a:extLst>
              <a:ext uri="{FF2B5EF4-FFF2-40B4-BE49-F238E27FC236}">
                <a16:creationId xmlns:a16="http://schemas.microsoft.com/office/drawing/2014/main" id="{B0BA28B6-BE74-F455-9546-4D30CA3DF52B}"/>
              </a:ext>
            </a:extLst>
          </p:cNvPr>
          <p:cNvSpPr txBox="1"/>
          <p:nvPr/>
        </p:nvSpPr>
        <p:spPr>
          <a:xfrm>
            <a:off x="6096000" y="5327979"/>
            <a:ext cx="2772234" cy="369332"/>
          </a:xfrm>
          <a:prstGeom prst="rect">
            <a:avLst/>
          </a:prstGeom>
          <a:noFill/>
        </p:spPr>
        <p:txBody>
          <a:bodyPr wrap="none" rtlCol="0">
            <a:spAutoFit/>
          </a:bodyPr>
          <a:lstStyle/>
          <a:p>
            <a:r>
              <a:rPr lang="en-US" u="sng" dirty="0">
                <a:solidFill>
                  <a:schemeClr val="accent6"/>
                </a:solidFill>
              </a:rPr>
              <a:t>MANY</a:t>
            </a:r>
            <a:r>
              <a:rPr lang="en-US" dirty="0"/>
              <a:t> more tools available </a:t>
            </a:r>
          </a:p>
        </p:txBody>
      </p:sp>
    </p:spTree>
    <p:extLst>
      <p:ext uri="{BB962C8B-B14F-4D97-AF65-F5344CB8AC3E}">
        <p14:creationId xmlns:p14="http://schemas.microsoft.com/office/powerpoint/2010/main" val="591777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E619C-97B4-21FB-62AB-BF0092A37530}"/>
              </a:ext>
            </a:extLst>
          </p:cNvPr>
          <p:cNvPicPr>
            <a:picLocks noChangeAspect="1"/>
          </p:cNvPicPr>
          <p:nvPr/>
        </p:nvPicPr>
        <p:blipFill>
          <a:blip r:embed="rId2"/>
          <a:stretch>
            <a:fillRect/>
          </a:stretch>
        </p:blipFill>
        <p:spPr>
          <a:xfrm>
            <a:off x="623940" y="1440426"/>
            <a:ext cx="3692422" cy="1213411"/>
          </a:xfrm>
          <a:prstGeom prst="rect">
            <a:avLst/>
          </a:prstGeom>
        </p:spPr>
      </p:pic>
      <p:pic>
        <p:nvPicPr>
          <p:cNvPr id="5" name="Picture 4">
            <a:extLst>
              <a:ext uri="{FF2B5EF4-FFF2-40B4-BE49-F238E27FC236}">
                <a16:creationId xmlns:a16="http://schemas.microsoft.com/office/drawing/2014/main" id="{8D7202AA-78AE-8AE7-036E-1FA34909F959}"/>
              </a:ext>
            </a:extLst>
          </p:cNvPr>
          <p:cNvPicPr>
            <a:picLocks noChangeAspect="1"/>
          </p:cNvPicPr>
          <p:nvPr/>
        </p:nvPicPr>
        <p:blipFill>
          <a:blip r:embed="rId3"/>
          <a:stretch>
            <a:fillRect/>
          </a:stretch>
        </p:blipFill>
        <p:spPr>
          <a:xfrm>
            <a:off x="5309420" y="1853814"/>
            <a:ext cx="3879850" cy="1600046"/>
          </a:xfrm>
          <a:prstGeom prst="rect">
            <a:avLst/>
          </a:prstGeom>
        </p:spPr>
      </p:pic>
      <p:pic>
        <p:nvPicPr>
          <p:cNvPr id="6" name="Picture 5">
            <a:extLst>
              <a:ext uri="{FF2B5EF4-FFF2-40B4-BE49-F238E27FC236}">
                <a16:creationId xmlns:a16="http://schemas.microsoft.com/office/drawing/2014/main" id="{5FB398D8-066E-F71E-186C-B98A7C896551}"/>
              </a:ext>
            </a:extLst>
          </p:cNvPr>
          <p:cNvPicPr>
            <a:picLocks noChangeAspect="1"/>
          </p:cNvPicPr>
          <p:nvPr/>
        </p:nvPicPr>
        <p:blipFill>
          <a:blip r:embed="rId4"/>
          <a:stretch>
            <a:fillRect/>
          </a:stretch>
        </p:blipFill>
        <p:spPr>
          <a:xfrm>
            <a:off x="623940" y="2653837"/>
            <a:ext cx="4100841" cy="1237921"/>
          </a:xfrm>
          <a:prstGeom prst="rect">
            <a:avLst/>
          </a:prstGeom>
        </p:spPr>
      </p:pic>
      <p:pic>
        <p:nvPicPr>
          <p:cNvPr id="7" name="Picture 6">
            <a:extLst>
              <a:ext uri="{FF2B5EF4-FFF2-40B4-BE49-F238E27FC236}">
                <a16:creationId xmlns:a16="http://schemas.microsoft.com/office/drawing/2014/main" id="{6DD04B68-5F0C-E1EE-34E6-CDB3464E5521}"/>
              </a:ext>
            </a:extLst>
          </p:cNvPr>
          <p:cNvPicPr>
            <a:picLocks noChangeAspect="1"/>
          </p:cNvPicPr>
          <p:nvPr/>
        </p:nvPicPr>
        <p:blipFill>
          <a:blip r:embed="rId5"/>
          <a:stretch>
            <a:fillRect/>
          </a:stretch>
        </p:blipFill>
        <p:spPr>
          <a:xfrm>
            <a:off x="106926" y="4969411"/>
            <a:ext cx="5121378" cy="1254408"/>
          </a:xfrm>
          <a:prstGeom prst="rect">
            <a:avLst/>
          </a:prstGeom>
        </p:spPr>
      </p:pic>
      <p:pic>
        <p:nvPicPr>
          <p:cNvPr id="8" name="Picture 7">
            <a:extLst>
              <a:ext uri="{FF2B5EF4-FFF2-40B4-BE49-F238E27FC236}">
                <a16:creationId xmlns:a16="http://schemas.microsoft.com/office/drawing/2014/main" id="{38801819-F0EC-F534-7C66-708E2669C4C6}"/>
              </a:ext>
            </a:extLst>
          </p:cNvPr>
          <p:cNvPicPr>
            <a:picLocks noChangeAspect="1"/>
          </p:cNvPicPr>
          <p:nvPr/>
        </p:nvPicPr>
        <p:blipFill>
          <a:blip r:embed="rId6"/>
          <a:stretch>
            <a:fillRect/>
          </a:stretch>
        </p:blipFill>
        <p:spPr>
          <a:xfrm>
            <a:off x="5228304" y="4885761"/>
            <a:ext cx="2942302" cy="1539805"/>
          </a:xfrm>
          <a:prstGeom prst="rect">
            <a:avLst/>
          </a:prstGeom>
        </p:spPr>
      </p:pic>
      <p:pic>
        <p:nvPicPr>
          <p:cNvPr id="9" name="Picture 8">
            <a:extLst>
              <a:ext uri="{FF2B5EF4-FFF2-40B4-BE49-F238E27FC236}">
                <a16:creationId xmlns:a16="http://schemas.microsoft.com/office/drawing/2014/main" id="{3BDF991D-EE05-2B67-126E-4BDFE2D3ADFD}"/>
              </a:ext>
            </a:extLst>
          </p:cNvPr>
          <p:cNvPicPr>
            <a:picLocks noChangeAspect="1"/>
          </p:cNvPicPr>
          <p:nvPr/>
        </p:nvPicPr>
        <p:blipFill>
          <a:blip r:embed="rId7"/>
          <a:stretch>
            <a:fillRect/>
          </a:stretch>
        </p:blipFill>
        <p:spPr>
          <a:xfrm>
            <a:off x="8476635" y="5078283"/>
            <a:ext cx="3608439" cy="1145536"/>
          </a:xfrm>
          <a:prstGeom prst="rect">
            <a:avLst/>
          </a:prstGeom>
        </p:spPr>
      </p:pic>
      <p:sp>
        <p:nvSpPr>
          <p:cNvPr id="10" name="Title 1">
            <a:extLst>
              <a:ext uri="{FF2B5EF4-FFF2-40B4-BE49-F238E27FC236}">
                <a16:creationId xmlns:a16="http://schemas.microsoft.com/office/drawing/2014/main" id="{DBFE73E5-681A-3D54-7E92-985F21C8E2EB}"/>
              </a:ext>
            </a:extLst>
          </p:cNvPr>
          <p:cNvSpPr>
            <a:spLocks noGrp="1"/>
          </p:cNvSpPr>
          <p:nvPr>
            <p:ph type="title"/>
          </p:nvPr>
        </p:nvSpPr>
        <p:spPr>
          <a:xfrm>
            <a:off x="838200" y="365125"/>
            <a:ext cx="10515600" cy="1325563"/>
          </a:xfrm>
        </p:spPr>
        <p:txBody>
          <a:bodyPr/>
          <a:lstStyle/>
          <a:p>
            <a:r>
              <a:rPr lang="en-US" dirty="0">
                <a:solidFill>
                  <a:schemeClr val="accent6"/>
                </a:solidFill>
              </a:rPr>
              <a:t>Atlas Efforts</a:t>
            </a:r>
            <a:r>
              <a:rPr lang="en-US" dirty="0"/>
              <a:t> building Cell Type Classifiers</a:t>
            </a:r>
            <a:endParaRPr lang="en-US" dirty="0">
              <a:solidFill>
                <a:schemeClr val="accent6"/>
              </a:solidFill>
            </a:endParaRPr>
          </a:p>
        </p:txBody>
      </p:sp>
      <p:cxnSp>
        <p:nvCxnSpPr>
          <p:cNvPr id="12" name="Straight Connector 11">
            <a:extLst>
              <a:ext uri="{FF2B5EF4-FFF2-40B4-BE49-F238E27FC236}">
                <a16:creationId xmlns:a16="http://schemas.microsoft.com/office/drawing/2014/main" id="{E6E61AC6-588D-DB30-30A3-DAA129CBCEC2}"/>
              </a:ext>
            </a:extLst>
          </p:cNvPr>
          <p:cNvCxnSpPr/>
          <p:nvPr/>
        </p:nvCxnSpPr>
        <p:spPr>
          <a:xfrm>
            <a:off x="757084" y="4434348"/>
            <a:ext cx="942913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9152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B928-0AFF-774F-B214-BBCB3E3C354C}"/>
              </a:ext>
            </a:extLst>
          </p:cNvPr>
          <p:cNvSpPr>
            <a:spLocks noGrp="1"/>
          </p:cNvSpPr>
          <p:nvPr>
            <p:ph type="title"/>
          </p:nvPr>
        </p:nvSpPr>
        <p:spPr/>
        <p:txBody>
          <a:bodyPr/>
          <a:lstStyle/>
          <a:p>
            <a:r>
              <a:rPr lang="en-US" dirty="0"/>
              <a:t>Going Beyond Gene Expression</a:t>
            </a:r>
          </a:p>
        </p:txBody>
      </p:sp>
      <p:sp>
        <p:nvSpPr>
          <p:cNvPr id="3" name="Content Placeholder 2">
            <a:extLst>
              <a:ext uri="{FF2B5EF4-FFF2-40B4-BE49-F238E27FC236}">
                <a16:creationId xmlns:a16="http://schemas.microsoft.com/office/drawing/2014/main" id="{E5A48D6F-E54D-1545-B1A1-019AEB4E3798}"/>
              </a:ext>
            </a:extLst>
          </p:cNvPr>
          <p:cNvSpPr>
            <a:spLocks noGrp="1"/>
          </p:cNvSpPr>
          <p:nvPr>
            <p:ph idx="1"/>
          </p:nvPr>
        </p:nvSpPr>
        <p:spPr>
          <a:xfrm>
            <a:off x="1656522" y="1404730"/>
            <a:ext cx="8779812" cy="5088145"/>
          </a:xfrm>
        </p:spPr>
        <p:txBody>
          <a:bodyPr>
            <a:normAutofit fontScale="92500"/>
          </a:bodyPr>
          <a:lstStyle/>
          <a:p>
            <a:r>
              <a:rPr lang="en-US" sz="2400" dirty="0">
                <a:solidFill>
                  <a:schemeClr val="accent6"/>
                </a:solidFill>
              </a:rPr>
              <a:t>Copy Number Inference:</a:t>
            </a:r>
          </a:p>
          <a:p>
            <a:pPr lvl="1"/>
            <a:r>
              <a:rPr lang="en-US" sz="2000" dirty="0" err="1"/>
              <a:t>InferCNV</a:t>
            </a:r>
            <a:r>
              <a:rPr lang="en-US" sz="2000" dirty="0"/>
              <a:t>: Tirosh et al (2016) Science </a:t>
            </a:r>
            <a:r>
              <a:rPr lang="en-US" sz="2000" dirty="0" err="1"/>
              <a:t>doi</a:t>
            </a:r>
            <a:r>
              <a:rPr lang="en-US" sz="2000" dirty="0"/>
              <a:t>: 10.1126/science.aad0501</a:t>
            </a:r>
          </a:p>
          <a:p>
            <a:pPr lvl="1"/>
            <a:r>
              <a:rPr lang="en-US" sz="2000" dirty="0" err="1"/>
              <a:t>KopyKAT</a:t>
            </a:r>
            <a:r>
              <a:rPr lang="en-US" sz="2000" dirty="0"/>
              <a:t>: Gao R et al. (2021) Nat </a:t>
            </a:r>
            <a:r>
              <a:rPr lang="en-US" sz="2000" dirty="0" err="1"/>
              <a:t>Biotechnol</a:t>
            </a:r>
            <a:r>
              <a:rPr lang="en-US" sz="2000" dirty="0"/>
              <a:t>. </a:t>
            </a:r>
            <a:r>
              <a:rPr lang="en-US" sz="2000" dirty="0" err="1"/>
              <a:t>doi</a:t>
            </a:r>
            <a:r>
              <a:rPr lang="en-US" sz="2000" dirty="0"/>
              <a:t>: 10.1038/s41587-020-00795-2</a:t>
            </a:r>
          </a:p>
          <a:p>
            <a:r>
              <a:rPr lang="en-US" sz="2400" dirty="0">
                <a:solidFill>
                  <a:schemeClr val="accent6"/>
                </a:solidFill>
              </a:rPr>
              <a:t>Alternative TSS Utilization:</a:t>
            </a:r>
          </a:p>
          <a:p>
            <a:pPr lvl="1"/>
            <a:r>
              <a:rPr lang="en-US" sz="2000" dirty="0" err="1"/>
              <a:t>scRCAT</a:t>
            </a:r>
            <a:r>
              <a:rPr lang="en-US" sz="2000" dirty="0"/>
              <a:t>-seq: Hu Y et al (2020) Nat </a:t>
            </a:r>
            <a:r>
              <a:rPr lang="en-US" sz="2000" dirty="0" err="1"/>
              <a:t>Commmun</a:t>
            </a:r>
            <a:r>
              <a:rPr lang="en-US" sz="2000" dirty="0"/>
              <a:t>. 10.1038/s41467-020-18976-7</a:t>
            </a:r>
          </a:p>
          <a:p>
            <a:r>
              <a:rPr lang="en-US" sz="2400" dirty="0">
                <a:solidFill>
                  <a:schemeClr val="accent6"/>
                </a:solidFill>
              </a:rPr>
              <a:t>Alternative Polyadenylation:</a:t>
            </a:r>
          </a:p>
          <a:p>
            <a:pPr lvl="1"/>
            <a:r>
              <a:rPr lang="en-US" sz="2000" dirty="0" err="1"/>
              <a:t>scAPA</a:t>
            </a:r>
            <a:r>
              <a:rPr lang="en-US" sz="2000" dirty="0"/>
              <a:t>:  Shulman et al (2019) </a:t>
            </a:r>
            <a:r>
              <a:rPr lang="en-US" sz="2000" i="1" dirty="0"/>
              <a:t>Nucleic Acids Res.</a:t>
            </a:r>
            <a:r>
              <a:rPr lang="en-US" sz="2000" dirty="0"/>
              <a:t> </a:t>
            </a:r>
            <a:r>
              <a:rPr lang="en-US" sz="2000" u="sng" dirty="0"/>
              <a:t>doi: 10.1093/nar/gkz781</a:t>
            </a:r>
          </a:p>
          <a:p>
            <a:pPr lvl="1"/>
            <a:r>
              <a:rPr lang="en-US" sz="2000" dirty="0"/>
              <a:t>Sierra:  Patrick et al (2021) </a:t>
            </a:r>
            <a:r>
              <a:rPr lang="en-US" sz="2000" i="1" dirty="0"/>
              <a:t>Genome Biology.</a:t>
            </a:r>
            <a:r>
              <a:rPr lang="en-US" sz="2000" dirty="0"/>
              <a:t> doi: 10.1186/s13059-020-02071-7</a:t>
            </a:r>
          </a:p>
          <a:p>
            <a:r>
              <a:rPr lang="en-US" sz="2400" dirty="0" err="1">
                <a:solidFill>
                  <a:schemeClr val="accent6"/>
                </a:solidFill>
              </a:rPr>
              <a:t>eQTL</a:t>
            </a:r>
            <a:r>
              <a:rPr lang="en-US" sz="2400" dirty="0">
                <a:solidFill>
                  <a:schemeClr val="accent6"/>
                </a:solidFill>
              </a:rPr>
              <a:t> Analysis</a:t>
            </a:r>
          </a:p>
          <a:p>
            <a:pPr lvl="2"/>
            <a:r>
              <a:rPr lang="en-US" sz="1600" dirty="0"/>
              <a:t>Kang H et al. (2018) </a:t>
            </a:r>
            <a:r>
              <a:rPr lang="en-US" sz="1600" i="1" dirty="0"/>
              <a:t>Nat </a:t>
            </a:r>
            <a:r>
              <a:rPr lang="en-US" sz="1600" i="1" dirty="0" err="1"/>
              <a:t>Biotechnol</a:t>
            </a:r>
            <a:r>
              <a:rPr lang="en-US" sz="1600" dirty="0"/>
              <a:t>. </a:t>
            </a:r>
            <a:r>
              <a:rPr lang="en-US" sz="1600" dirty="0" err="1"/>
              <a:t>doi</a:t>
            </a:r>
            <a:r>
              <a:rPr lang="en-US" sz="1600" dirty="0"/>
              <a:t>: 10.1038/nbt.4042</a:t>
            </a:r>
          </a:p>
          <a:p>
            <a:pPr lvl="2"/>
            <a:r>
              <a:rPr lang="en-US" sz="1600" dirty="0"/>
              <a:t>van der </a:t>
            </a:r>
            <a:r>
              <a:rPr lang="en-US" sz="1600" dirty="0" err="1"/>
              <a:t>Wijst</a:t>
            </a:r>
            <a:r>
              <a:rPr lang="en-US" sz="1600" dirty="0"/>
              <a:t> et al (2018) </a:t>
            </a:r>
            <a:r>
              <a:rPr lang="en-US" sz="1600" i="1" dirty="0"/>
              <a:t>Nat Genet.</a:t>
            </a:r>
            <a:r>
              <a:rPr lang="en-US" sz="1600" dirty="0"/>
              <a:t> </a:t>
            </a:r>
            <a:r>
              <a:rPr lang="en-US" sz="1600" dirty="0" err="1"/>
              <a:t>doi</a:t>
            </a:r>
            <a:r>
              <a:rPr lang="en-US" sz="1600" dirty="0"/>
              <a:t>: 10.1038/s41588-018-0089-9</a:t>
            </a:r>
          </a:p>
          <a:p>
            <a:pPr lvl="2"/>
            <a:r>
              <a:rPr lang="en-US" sz="1600" dirty="0" err="1"/>
              <a:t>Neavin</a:t>
            </a:r>
            <a:r>
              <a:rPr lang="en-US" sz="1600" dirty="0"/>
              <a:t> et al (2021) </a:t>
            </a:r>
            <a:r>
              <a:rPr lang="en-US" sz="1600" i="1" dirty="0"/>
              <a:t>Genome Biology.</a:t>
            </a:r>
            <a:r>
              <a:rPr lang="en-US" sz="1600" dirty="0"/>
              <a:t> </a:t>
            </a:r>
            <a:r>
              <a:rPr lang="en-US" sz="1600" u="sng" dirty="0" err="1"/>
              <a:t>doi</a:t>
            </a:r>
            <a:r>
              <a:rPr lang="en-US" sz="1600" u="sng" dirty="0"/>
              <a:t>: 10.1186/s13059-021-02293-3</a:t>
            </a:r>
            <a:endParaRPr lang="en-US" sz="1600" dirty="0"/>
          </a:p>
          <a:p>
            <a:r>
              <a:rPr lang="en-US" sz="2400" dirty="0">
                <a:solidFill>
                  <a:schemeClr val="accent6"/>
                </a:solidFill>
              </a:rPr>
              <a:t>Alternative Splicing </a:t>
            </a:r>
          </a:p>
          <a:p>
            <a:pPr lvl="1"/>
            <a:r>
              <a:rPr lang="en-US" sz="2000" dirty="0"/>
              <a:t>Various methods involving long-read sequencing</a:t>
            </a:r>
          </a:p>
          <a:p>
            <a:endParaRPr lang="en-US" sz="2400" dirty="0"/>
          </a:p>
        </p:txBody>
      </p:sp>
    </p:spTree>
    <p:extLst>
      <p:ext uri="{BB962C8B-B14F-4D97-AF65-F5344CB8AC3E}">
        <p14:creationId xmlns:p14="http://schemas.microsoft.com/office/powerpoint/2010/main" val="8432928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228C-14F2-12CD-C91E-1C580959FE26}"/>
              </a:ext>
            </a:extLst>
          </p:cNvPr>
          <p:cNvSpPr>
            <a:spLocks noGrp="1"/>
          </p:cNvSpPr>
          <p:nvPr>
            <p:ph type="title"/>
          </p:nvPr>
        </p:nvSpPr>
        <p:spPr/>
        <p:txBody>
          <a:bodyPr/>
          <a:lstStyle/>
          <a:p>
            <a:r>
              <a:rPr lang="en-US" dirty="0"/>
              <a:t>CNV inference</a:t>
            </a:r>
          </a:p>
        </p:txBody>
      </p:sp>
      <p:pic>
        <p:nvPicPr>
          <p:cNvPr id="32770" name="Picture 2" descr="inferCNV">
            <a:extLst>
              <a:ext uri="{FF2B5EF4-FFF2-40B4-BE49-F238E27FC236}">
                <a16:creationId xmlns:a16="http://schemas.microsoft.com/office/drawing/2014/main" id="{6C35B0A4-D52B-E233-915B-63E5F8414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316" y="238474"/>
            <a:ext cx="4102736" cy="38404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110462-C74C-A63C-7925-CBBA3E4A22A3}"/>
              </a:ext>
            </a:extLst>
          </p:cNvPr>
          <p:cNvSpPr txBox="1"/>
          <p:nvPr/>
        </p:nvSpPr>
        <p:spPr>
          <a:xfrm>
            <a:off x="10121153" y="932243"/>
            <a:ext cx="1497748" cy="923330"/>
          </a:xfrm>
          <a:prstGeom prst="rect">
            <a:avLst/>
          </a:prstGeom>
          <a:noFill/>
        </p:spPr>
        <p:txBody>
          <a:bodyPr wrap="square" rtlCol="0">
            <a:spAutoFit/>
          </a:bodyPr>
          <a:lstStyle/>
          <a:p>
            <a:r>
              <a:rPr lang="en-US" dirty="0"/>
              <a:t>”Normal”</a:t>
            </a:r>
          </a:p>
          <a:p>
            <a:r>
              <a:rPr lang="en-US" dirty="0"/>
              <a:t>Reference cells</a:t>
            </a:r>
          </a:p>
        </p:txBody>
      </p:sp>
      <p:sp>
        <p:nvSpPr>
          <p:cNvPr id="5" name="TextBox 4">
            <a:extLst>
              <a:ext uri="{FF2B5EF4-FFF2-40B4-BE49-F238E27FC236}">
                <a16:creationId xmlns:a16="http://schemas.microsoft.com/office/drawing/2014/main" id="{2E399063-B1E8-972A-9D93-789CFBE8EC21}"/>
              </a:ext>
            </a:extLst>
          </p:cNvPr>
          <p:cNvSpPr txBox="1"/>
          <p:nvPr/>
        </p:nvSpPr>
        <p:spPr>
          <a:xfrm>
            <a:off x="10057587" y="2463660"/>
            <a:ext cx="1624880" cy="923330"/>
          </a:xfrm>
          <a:prstGeom prst="rect">
            <a:avLst/>
          </a:prstGeom>
          <a:noFill/>
        </p:spPr>
        <p:txBody>
          <a:bodyPr wrap="square" rtlCol="0">
            <a:spAutoFit/>
          </a:bodyPr>
          <a:lstStyle/>
          <a:p>
            <a:r>
              <a:rPr lang="en-US" dirty="0"/>
              <a:t>Query Cells</a:t>
            </a:r>
          </a:p>
          <a:p>
            <a:r>
              <a:rPr lang="en-US" dirty="0" err="1"/>
              <a:t>Eg.</a:t>
            </a:r>
            <a:r>
              <a:rPr lang="en-US" dirty="0"/>
              <a:t> Polyclonal </a:t>
            </a:r>
          </a:p>
          <a:p>
            <a:r>
              <a:rPr lang="en-US" dirty="0"/>
              <a:t>Cancer</a:t>
            </a:r>
          </a:p>
        </p:txBody>
      </p:sp>
      <p:pic>
        <p:nvPicPr>
          <p:cNvPr id="6" name="Picture 5">
            <a:extLst>
              <a:ext uri="{FF2B5EF4-FFF2-40B4-BE49-F238E27FC236}">
                <a16:creationId xmlns:a16="http://schemas.microsoft.com/office/drawing/2014/main" id="{803D13DC-36E3-F255-7873-D8F37A81948E}"/>
              </a:ext>
            </a:extLst>
          </p:cNvPr>
          <p:cNvPicPr>
            <a:picLocks noChangeAspect="1"/>
          </p:cNvPicPr>
          <p:nvPr/>
        </p:nvPicPr>
        <p:blipFill>
          <a:blip r:embed="rId3"/>
          <a:stretch>
            <a:fillRect/>
          </a:stretch>
        </p:blipFill>
        <p:spPr>
          <a:xfrm>
            <a:off x="5228179" y="4205606"/>
            <a:ext cx="5641848" cy="2486821"/>
          </a:xfrm>
          <a:prstGeom prst="rect">
            <a:avLst/>
          </a:prstGeom>
        </p:spPr>
      </p:pic>
      <p:sp>
        <p:nvSpPr>
          <p:cNvPr id="7" name="TextBox 6">
            <a:extLst>
              <a:ext uri="{FF2B5EF4-FFF2-40B4-BE49-F238E27FC236}">
                <a16:creationId xmlns:a16="http://schemas.microsoft.com/office/drawing/2014/main" id="{163159C4-CD3D-8423-3CC1-6A03E4EB7AF2}"/>
              </a:ext>
            </a:extLst>
          </p:cNvPr>
          <p:cNvSpPr txBox="1"/>
          <p:nvPr/>
        </p:nvSpPr>
        <p:spPr>
          <a:xfrm>
            <a:off x="534245" y="2681185"/>
            <a:ext cx="456201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Counts binned expression data across chromosomes</a:t>
            </a:r>
          </a:p>
          <a:p>
            <a:pPr marL="285750" indent="-285750">
              <a:buFont typeface="Arial" panose="020B0604020202020204" pitchFamily="34" charset="0"/>
              <a:buChar char="•"/>
            </a:pPr>
            <a:r>
              <a:rPr lang="en-US" dirty="0"/>
              <a:t>Builds a background model based on provided “Normal” reference</a:t>
            </a:r>
          </a:p>
          <a:p>
            <a:pPr marL="285750" indent="-285750">
              <a:buFont typeface="Arial" panose="020B0604020202020204" pitchFamily="34" charset="0"/>
              <a:buChar char="•"/>
            </a:pPr>
            <a:r>
              <a:rPr lang="en-US" dirty="0"/>
              <a:t>Identifies regions with higher than expected expression across entire window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 resolution (multi-</a:t>
            </a:r>
            <a:r>
              <a:rPr lang="en-US" dirty="0" err="1"/>
              <a:t>megabase</a:t>
            </a:r>
            <a:r>
              <a:rPr lang="en-US" dirty="0"/>
              <a:t>) for </a:t>
            </a:r>
            <a:r>
              <a:rPr lang="en-US" dirty="0" err="1"/>
              <a:t>scRNAseq</a:t>
            </a:r>
            <a:endParaRPr lang="en-US" dirty="0"/>
          </a:p>
          <a:p>
            <a:pPr marL="285750" indent="-285750">
              <a:buFont typeface="Arial" panose="020B0604020202020204" pitchFamily="34" charset="0"/>
              <a:buChar char="•"/>
            </a:pPr>
            <a:r>
              <a:rPr lang="en-US" dirty="0"/>
              <a:t>Can still resolve large-scale clonal copy number loss / gain in chromosome arms, etc.</a:t>
            </a:r>
          </a:p>
        </p:txBody>
      </p:sp>
      <p:sp>
        <p:nvSpPr>
          <p:cNvPr id="8" name="TextBox 7">
            <a:extLst>
              <a:ext uri="{FF2B5EF4-FFF2-40B4-BE49-F238E27FC236}">
                <a16:creationId xmlns:a16="http://schemas.microsoft.com/office/drawing/2014/main" id="{94CC5199-2EC1-BEA0-FD3E-96FD49DC5EA5}"/>
              </a:ext>
            </a:extLst>
          </p:cNvPr>
          <p:cNvSpPr txBox="1"/>
          <p:nvPr/>
        </p:nvSpPr>
        <p:spPr>
          <a:xfrm>
            <a:off x="416261" y="1586506"/>
            <a:ext cx="4797980" cy="461665"/>
          </a:xfrm>
          <a:prstGeom prst="rect">
            <a:avLst/>
          </a:prstGeom>
          <a:noFill/>
        </p:spPr>
        <p:txBody>
          <a:bodyPr wrap="none" rtlCol="0">
            <a:spAutoFit/>
          </a:bodyPr>
          <a:lstStyle/>
          <a:p>
            <a:r>
              <a:rPr lang="en-US" sz="2400" dirty="0" err="1">
                <a:solidFill>
                  <a:schemeClr val="accent6"/>
                </a:solidFill>
              </a:rPr>
              <a:t>Eg.</a:t>
            </a:r>
            <a:r>
              <a:rPr lang="en-US" sz="2400" dirty="0">
                <a:solidFill>
                  <a:schemeClr val="accent6"/>
                </a:solidFill>
              </a:rPr>
              <a:t> </a:t>
            </a:r>
            <a:r>
              <a:rPr lang="en-US" sz="2400" dirty="0" err="1">
                <a:solidFill>
                  <a:schemeClr val="accent6"/>
                </a:solidFill>
              </a:rPr>
              <a:t>inferCNV</a:t>
            </a:r>
            <a:r>
              <a:rPr lang="en-US" sz="2400" dirty="0">
                <a:solidFill>
                  <a:schemeClr val="accent6"/>
                </a:solidFill>
              </a:rPr>
              <a:t>, </a:t>
            </a:r>
            <a:r>
              <a:rPr lang="en-US" sz="2400" dirty="0" err="1">
                <a:solidFill>
                  <a:schemeClr val="accent6"/>
                </a:solidFill>
              </a:rPr>
              <a:t>CaSpER</a:t>
            </a:r>
            <a:r>
              <a:rPr lang="en-US" sz="2400" dirty="0">
                <a:solidFill>
                  <a:schemeClr val="accent6"/>
                </a:solidFill>
              </a:rPr>
              <a:t>, </a:t>
            </a:r>
            <a:r>
              <a:rPr lang="en-US" sz="2400" dirty="0" err="1">
                <a:solidFill>
                  <a:schemeClr val="accent6"/>
                </a:solidFill>
              </a:rPr>
              <a:t>CopyKAT</a:t>
            </a:r>
            <a:r>
              <a:rPr lang="en-US" sz="2400" dirty="0">
                <a:solidFill>
                  <a:schemeClr val="accent6"/>
                </a:solidFill>
              </a:rPr>
              <a:t>, SCYN</a:t>
            </a:r>
          </a:p>
        </p:txBody>
      </p:sp>
    </p:spTree>
    <p:extLst>
      <p:ext uri="{BB962C8B-B14F-4D97-AF65-F5344CB8AC3E}">
        <p14:creationId xmlns:p14="http://schemas.microsoft.com/office/powerpoint/2010/main" val="175823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5BC3D-39BB-9840-937F-30F5898C88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3503" y="1318057"/>
            <a:ext cx="3057223" cy="2531324"/>
          </a:xfrm>
          <a:prstGeom prst="rect">
            <a:avLst/>
          </a:prstGeom>
        </p:spPr>
      </p:pic>
      <p:grpSp>
        <p:nvGrpSpPr>
          <p:cNvPr id="12" name="Group 11">
            <a:extLst>
              <a:ext uri="{FF2B5EF4-FFF2-40B4-BE49-F238E27FC236}">
                <a16:creationId xmlns:a16="http://schemas.microsoft.com/office/drawing/2014/main" id="{855444EE-0F72-E649-BC90-CF3C7EE6F846}"/>
              </a:ext>
            </a:extLst>
          </p:cNvPr>
          <p:cNvGrpSpPr/>
          <p:nvPr/>
        </p:nvGrpSpPr>
        <p:grpSpPr>
          <a:xfrm>
            <a:off x="8224606" y="1318057"/>
            <a:ext cx="2140450" cy="2561460"/>
            <a:chOff x="7050498" y="380143"/>
            <a:chExt cx="2432549" cy="2911013"/>
          </a:xfrm>
        </p:grpSpPr>
        <p:pic>
          <p:nvPicPr>
            <p:cNvPr id="6" name="Picture 5">
              <a:extLst>
                <a:ext uri="{FF2B5EF4-FFF2-40B4-BE49-F238E27FC236}">
                  <a16:creationId xmlns:a16="http://schemas.microsoft.com/office/drawing/2014/main" id="{CE5E16C2-155E-2C4F-9E85-7EB3CB3A5B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50498" y="496585"/>
              <a:ext cx="2432549" cy="2794571"/>
            </a:xfrm>
            <a:prstGeom prst="rect">
              <a:avLst/>
            </a:prstGeom>
          </p:spPr>
        </p:pic>
        <p:sp>
          <p:nvSpPr>
            <p:cNvPr id="7" name="Rectangle 6">
              <a:extLst>
                <a:ext uri="{FF2B5EF4-FFF2-40B4-BE49-F238E27FC236}">
                  <a16:creationId xmlns:a16="http://schemas.microsoft.com/office/drawing/2014/main" id="{7C715305-2908-D04D-9549-67EBABA4C02B}"/>
                </a:ext>
              </a:extLst>
            </p:cNvPr>
            <p:cNvSpPr/>
            <p:nvPr/>
          </p:nvSpPr>
          <p:spPr>
            <a:xfrm>
              <a:off x="7119991" y="380143"/>
              <a:ext cx="441789" cy="47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65E5368-7E33-5843-9BE7-9376045588A7}"/>
              </a:ext>
            </a:extLst>
          </p:cNvPr>
          <p:cNvGrpSpPr/>
          <p:nvPr/>
        </p:nvGrpSpPr>
        <p:grpSpPr>
          <a:xfrm>
            <a:off x="4795845" y="3879517"/>
            <a:ext cx="5736606" cy="2755828"/>
            <a:chOff x="2836270" y="3726094"/>
            <a:chExt cx="6519460" cy="3131906"/>
          </a:xfrm>
        </p:grpSpPr>
        <p:pic>
          <p:nvPicPr>
            <p:cNvPr id="5" name="Picture 4">
              <a:extLst>
                <a:ext uri="{FF2B5EF4-FFF2-40B4-BE49-F238E27FC236}">
                  <a16:creationId xmlns:a16="http://schemas.microsoft.com/office/drawing/2014/main" id="{8A9F48B0-88C2-064E-A922-FA26D6162A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36270" y="3726094"/>
              <a:ext cx="6519460" cy="3131906"/>
            </a:xfrm>
            <a:prstGeom prst="rect">
              <a:avLst/>
            </a:prstGeom>
          </p:spPr>
        </p:pic>
        <p:sp>
          <p:nvSpPr>
            <p:cNvPr id="8" name="Rectangle 7">
              <a:extLst>
                <a:ext uri="{FF2B5EF4-FFF2-40B4-BE49-F238E27FC236}">
                  <a16:creationId xmlns:a16="http://schemas.microsoft.com/office/drawing/2014/main" id="{67FD2ED1-D7C4-C24B-A931-409B9CF04813}"/>
                </a:ext>
              </a:extLst>
            </p:cNvPr>
            <p:cNvSpPr/>
            <p:nvPr/>
          </p:nvSpPr>
          <p:spPr>
            <a:xfrm>
              <a:off x="5979897" y="3748354"/>
              <a:ext cx="441789" cy="47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D929D1-4028-1E46-9075-FC8C8CE532CD}"/>
                </a:ext>
              </a:extLst>
            </p:cNvPr>
            <p:cNvSpPr/>
            <p:nvPr/>
          </p:nvSpPr>
          <p:spPr>
            <a:xfrm>
              <a:off x="2836270" y="3726094"/>
              <a:ext cx="441789" cy="47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983EFAB-E872-324C-A346-F85ADDFEF521}"/>
              </a:ext>
            </a:extLst>
          </p:cNvPr>
          <p:cNvSpPr txBox="1"/>
          <p:nvPr/>
        </p:nvSpPr>
        <p:spPr>
          <a:xfrm>
            <a:off x="9544692" y="6472943"/>
            <a:ext cx="2379819" cy="307777"/>
          </a:xfrm>
          <a:prstGeom prst="rect">
            <a:avLst/>
          </a:prstGeom>
          <a:noFill/>
        </p:spPr>
        <p:txBody>
          <a:bodyPr wrap="none" rtlCol="0">
            <a:spAutoFit/>
          </a:bodyPr>
          <a:lstStyle/>
          <a:p>
            <a:r>
              <a:rPr lang="en-US" sz="1400" dirty="0"/>
              <a:t>Le </a:t>
            </a:r>
            <a:r>
              <a:rPr lang="en-US" sz="1400" dirty="0" err="1"/>
              <a:t>Manno</a:t>
            </a:r>
            <a:r>
              <a:rPr lang="en-US" sz="1400" dirty="0"/>
              <a:t> et al. (2018) </a:t>
            </a:r>
            <a:r>
              <a:rPr lang="en-US" sz="1400" i="1" dirty="0"/>
              <a:t>Nature</a:t>
            </a:r>
            <a:endParaRPr lang="en-US" sz="1400" dirty="0"/>
          </a:p>
        </p:txBody>
      </p:sp>
      <p:sp>
        <p:nvSpPr>
          <p:cNvPr id="13" name="TextBox 12">
            <a:extLst>
              <a:ext uri="{FF2B5EF4-FFF2-40B4-BE49-F238E27FC236}">
                <a16:creationId xmlns:a16="http://schemas.microsoft.com/office/drawing/2014/main" id="{F197A1F6-C17F-F247-B180-E59D2E3BD846}"/>
              </a:ext>
            </a:extLst>
          </p:cNvPr>
          <p:cNvSpPr txBox="1"/>
          <p:nvPr/>
        </p:nvSpPr>
        <p:spPr>
          <a:xfrm>
            <a:off x="193040" y="1967524"/>
            <a:ext cx="4026781" cy="3416320"/>
          </a:xfrm>
          <a:prstGeom prst="rect">
            <a:avLst/>
          </a:prstGeom>
          <a:noFill/>
        </p:spPr>
        <p:txBody>
          <a:bodyPr wrap="square" rtlCol="0">
            <a:spAutoFit/>
          </a:bodyPr>
          <a:lstStyle/>
          <a:p>
            <a:r>
              <a:rPr lang="en-US" dirty="0" err="1"/>
              <a:t>Estimaties</a:t>
            </a:r>
            <a:r>
              <a:rPr lang="en-US" dirty="0"/>
              <a:t> rates of change in mRNA levels by modeling nascent RNA synthesis</a:t>
            </a:r>
          </a:p>
          <a:p>
            <a:endParaRPr lang="en-US" dirty="0"/>
          </a:p>
          <a:p>
            <a:r>
              <a:rPr lang="en-US" dirty="0"/>
              <a:t>Quantifies spliced / </a:t>
            </a:r>
            <a:r>
              <a:rPr lang="en-US" dirty="0" err="1"/>
              <a:t>unspliced</a:t>
            </a:r>
            <a:endParaRPr lang="en-US" dirty="0"/>
          </a:p>
          <a:p>
            <a:endParaRPr lang="en-US" dirty="0"/>
          </a:p>
          <a:p>
            <a:r>
              <a:rPr lang="en-US" dirty="0"/>
              <a:t>Models dynamics</a:t>
            </a:r>
          </a:p>
          <a:p>
            <a:endParaRPr lang="en-US" dirty="0"/>
          </a:p>
          <a:p>
            <a:r>
              <a:rPr lang="en-US" dirty="0">
                <a:solidFill>
                  <a:srgbClr val="C00000"/>
                </a:solidFill>
              </a:rPr>
              <a:t>CAVEATS</a:t>
            </a:r>
            <a:r>
              <a:rPr lang="en-US" dirty="0"/>
              <a:t>:  Gene annotations</a:t>
            </a:r>
          </a:p>
          <a:p>
            <a:r>
              <a:rPr lang="en-US" dirty="0"/>
              <a:t>	Cryptic exons</a:t>
            </a:r>
          </a:p>
          <a:p>
            <a:r>
              <a:rPr lang="en-US" dirty="0"/>
              <a:t>	unannotated intronic genes</a:t>
            </a:r>
          </a:p>
          <a:p>
            <a:r>
              <a:rPr lang="en-US" dirty="0"/>
              <a:t>	repetitive elements</a:t>
            </a:r>
          </a:p>
        </p:txBody>
      </p:sp>
      <p:sp>
        <p:nvSpPr>
          <p:cNvPr id="14" name="Title 1">
            <a:extLst>
              <a:ext uri="{FF2B5EF4-FFF2-40B4-BE49-F238E27FC236}">
                <a16:creationId xmlns:a16="http://schemas.microsoft.com/office/drawing/2014/main" id="{AC01520B-493C-8C40-B12E-F7508517162D}"/>
              </a:ext>
            </a:extLst>
          </p:cNvPr>
          <p:cNvSpPr>
            <a:spLocks noGrp="1"/>
          </p:cNvSpPr>
          <p:nvPr>
            <p:ph type="title"/>
          </p:nvPr>
        </p:nvSpPr>
        <p:spPr>
          <a:xfrm>
            <a:off x="548496" y="233574"/>
            <a:ext cx="10515600" cy="1325563"/>
          </a:xfrm>
        </p:spPr>
        <p:txBody>
          <a:bodyPr/>
          <a:lstStyle/>
          <a:p>
            <a:r>
              <a:rPr lang="en-US" dirty="0"/>
              <a:t>Transcriptional Dynamics: RNA Velocity</a:t>
            </a:r>
          </a:p>
        </p:txBody>
      </p:sp>
    </p:spTree>
    <p:extLst>
      <p:ext uri="{BB962C8B-B14F-4D97-AF65-F5344CB8AC3E}">
        <p14:creationId xmlns:p14="http://schemas.microsoft.com/office/powerpoint/2010/main" val="2063733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7103-2DE3-3B49-9CF1-64539DABB633}"/>
              </a:ext>
            </a:extLst>
          </p:cNvPr>
          <p:cNvSpPr>
            <a:spLocks noGrp="1"/>
          </p:cNvSpPr>
          <p:nvPr>
            <p:ph type="title"/>
          </p:nvPr>
        </p:nvSpPr>
        <p:spPr/>
        <p:txBody>
          <a:bodyPr/>
          <a:lstStyle/>
          <a:p>
            <a:endParaRPr lang="en-US"/>
          </a:p>
        </p:txBody>
      </p:sp>
      <p:grpSp>
        <p:nvGrpSpPr>
          <p:cNvPr id="10" name="Group 9">
            <a:extLst>
              <a:ext uri="{FF2B5EF4-FFF2-40B4-BE49-F238E27FC236}">
                <a16:creationId xmlns:a16="http://schemas.microsoft.com/office/drawing/2014/main" id="{44856DD4-7C34-2247-8634-C8C916D5CCB8}"/>
              </a:ext>
            </a:extLst>
          </p:cNvPr>
          <p:cNvGrpSpPr/>
          <p:nvPr/>
        </p:nvGrpSpPr>
        <p:grpSpPr>
          <a:xfrm>
            <a:off x="4056366" y="3962036"/>
            <a:ext cx="4912974" cy="2706454"/>
            <a:chOff x="4056366" y="3962036"/>
            <a:chExt cx="4912974" cy="2706454"/>
          </a:xfrm>
        </p:grpSpPr>
        <p:pic>
          <p:nvPicPr>
            <p:cNvPr id="5" name="Picture 4">
              <a:extLst>
                <a:ext uri="{FF2B5EF4-FFF2-40B4-BE49-F238E27FC236}">
                  <a16:creationId xmlns:a16="http://schemas.microsoft.com/office/drawing/2014/main" id="{77BD0F21-B01A-8B4C-B238-D5C6A65787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56366" y="4055884"/>
              <a:ext cx="4912974" cy="2612606"/>
            </a:xfrm>
            <a:prstGeom prst="rect">
              <a:avLst/>
            </a:prstGeom>
          </p:spPr>
        </p:pic>
        <p:sp>
          <p:nvSpPr>
            <p:cNvPr id="6" name="Rectangle 5">
              <a:extLst>
                <a:ext uri="{FF2B5EF4-FFF2-40B4-BE49-F238E27FC236}">
                  <a16:creationId xmlns:a16="http://schemas.microsoft.com/office/drawing/2014/main" id="{5EC7612E-0A57-EE4E-9A48-953CA0433C26}"/>
                </a:ext>
              </a:extLst>
            </p:cNvPr>
            <p:cNvSpPr/>
            <p:nvPr/>
          </p:nvSpPr>
          <p:spPr>
            <a:xfrm>
              <a:off x="4056366" y="3962036"/>
              <a:ext cx="328772" cy="503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44311B0-18E5-F843-B231-7BADCC5A3F8A}"/>
              </a:ext>
            </a:extLst>
          </p:cNvPr>
          <p:cNvGrpSpPr/>
          <p:nvPr/>
        </p:nvGrpSpPr>
        <p:grpSpPr>
          <a:xfrm>
            <a:off x="1613043" y="1192540"/>
            <a:ext cx="7941923" cy="2852773"/>
            <a:chOff x="1613043" y="1192540"/>
            <a:chExt cx="7941923" cy="2852773"/>
          </a:xfrm>
        </p:grpSpPr>
        <p:pic>
          <p:nvPicPr>
            <p:cNvPr id="4" name="Picture 3">
              <a:extLst>
                <a:ext uri="{FF2B5EF4-FFF2-40B4-BE49-F238E27FC236}">
                  <a16:creationId xmlns:a16="http://schemas.microsoft.com/office/drawing/2014/main" id="{D13B72C7-B120-4F4C-916F-20D3FB909B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3043" y="1360980"/>
              <a:ext cx="7941923" cy="2684333"/>
            </a:xfrm>
            <a:prstGeom prst="rect">
              <a:avLst/>
            </a:prstGeom>
          </p:spPr>
        </p:pic>
        <p:sp>
          <p:nvSpPr>
            <p:cNvPr id="7" name="Rectangle 6">
              <a:extLst>
                <a:ext uri="{FF2B5EF4-FFF2-40B4-BE49-F238E27FC236}">
                  <a16:creationId xmlns:a16="http://schemas.microsoft.com/office/drawing/2014/main" id="{D290756E-524B-8547-90AF-7D8D2C31CE00}"/>
                </a:ext>
              </a:extLst>
            </p:cNvPr>
            <p:cNvSpPr/>
            <p:nvPr/>
          </p:nvSpPr>
          <p:spPr>
            <a:xfrm>
              <a:off x="1613043" y="1192540"/>
              <a:ext cx="328772" cy="503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08B0131-C77F-8F4D-B94A-B1A81988A9AB}"/>
                </a:ext>
              </a:extLst>
            </p:cNvPr>
            <p:cNvSpPr/>
            <p:nvPr/>
          </p:nvSpPr>
          <p:spPr>
            <a:xfrm>
              <a:off x="4991529" y="1218373"/>
              <a:ext cx="328772" cy="503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26C90C5-1457-834C-9521-F9A4119E0FD2}"/>
                </a:ext>
              </a:extLst>
            </p:cNvPr>
            <p:cNvSpPr/>
            <p:nvPr/>
          </p:nvSpPr>
          <p:spPr>
            <a:xfrm>
              <a:off x="7273247" y="1329861"/>
              <a:ext cx="328772" cy="503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333DEE5F-AF29-DC4B-874A-81C259B243C9}"/>
              </a:ext>
            </a:extLst>
          </p:cNvPr>
          <p:cNvSpPr txBox="1"/>
          <p:nvPr/>
        </p:nvSpPr>
        <p:spPr>
          <a:xfrm>
            <a:off x="600150" y="1171029"/>
            <a:ext cx="4668779" cy="369332"/>
          </a:xfrm>
          <a:prstGeom prst="rect">
            <a:avLst/>
          </a:prstGeom>
          <a:noFill/>
        </p:spPr>
        <p:txBody>
          <a:bodyPr wrap="none" rtlCol="0">
            <a:spAutoFit/>
          </a:bodyPr>
          <a:lstStyle/>
          <a:p>
            <a:r>
              <a:rPr lang="en-US" dirty="0"/>
              <a:t>Bulk </a:t>
            </a:r>
            <a:r>
              <a:rPr lang="en-US" dirty="0" err="1"/>
              <a:t>RNAseq</a:t>
            </a:r>
            <a:r>
              <a:rPr lang="en-US" dirty="0"/>
              <a:t> from mouse circadian rhythm data</a:t>
            </a:r>
          </a:p>
        </p:txBody>
      </p:sp>
    </p:spTree>
    <p:extLst>
      <p:ext uri="{BB962C8B-B14F-4D97-AF65-F5344CB8AC3E}">
        <p14:creationId xmlns:p14="http://schemas.microsoft.com/office/powerpoint/2010/main" val="4136860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9A06-D1FA-ACDB-3899-428F44BD4932}"/>
              </a:ext>
            </a:extLst>
          </p:cNvPr>
          <p:cNvSpPr>
            <a:spLocks noGrp="1"/>
          </p:cNvSpPr>
          <p:nvPr>
            <p:ph type="title"/>
          </p:nvPr>
        </p:nvSpPr>
        <p:spPr/>
        <p:txBody>
          <a:bodyPr/>
          <a:lstStyle/>
          <a:p>
            <a:r>
              <a:rPr lang="en-US" dirty="0"/>
              <a:t>Cultured Cells – RNA Velocity</a:t>
            </a:r>
          </a:p>
        </p:txBody>
      </p:sp>
      <p:sp>
        <p:nvSpPr>
          <p:cNvPr id="5" name="TextBox 4">
            <a:extLst>
              <a:ext uri="{FF2B5EF4-FFF2-40B4-BE49-F238E27FC236}">
                <a16:creationId xmlns:a16="http://schemas.microsoft.com/office/drawing/2014/main" id="{812A1F03-00A0-C357-6154-4BE975AE76BB}"/>
              </a:ext>
            </a:extLst>
          </p:cNvPr>
          <p:cNvSpPr txBox="1"/>
          <p:nvPr/>
        </p:nvSpPr>
        <p:spPr>
          <a:xfrm>
            <a:off x="5179677" y="1690688"/>
            <a:ext cx="6826793" cy="646331"/>
          </a:xfrm>
          <a:prstGeom prst="rect">
            <a:avLst/>
          </a:prstGeom>
          <a:noFill/>
        </p:spPr>
        <p:txBody>
          <a:bodyPr wrap="square" rtlCol="0">
            <a:spAutoFit/>
          </a:bodyPr>
          <a:lstStyle/>
          <a:p>
            <a:r>
              <a:rPr lang="en-US" dirty="0">
                <a:solidFill>
                  <a:schemeClr val="accent6"/>
                </a:solidFill>
              </a:rPr>
              <a:t>Siha</a:t>
            </a:r>
            <a:r>
              <a:rPr lang="en-US" dirty="0"/>
              <a:t> (cervical epithelium cells) </a:t>
            </a:r>
          </a:p>
          <a:p>
            <a:r>
              <a:rPr lang="en-US" dirty="0"/>
              <a:t>Projected on to subspace using only cell-cycle relevant genes</a:t>
            </a:r>
          </a:p>
        </p:txBody>
      </p:sp>
      <p:sp>
        <p:nvSpPr>
          <p:cNvPr id="6" name="TextBox 5">
            <a:extLst>
              <a:ext uri="{FF2B5EF4-FFF2-40B4-BE49-F238E27FC236}">
                <a16:creationId xmlns:a16="http://schemas.microsoft.com/office/drawing/2014/main" id="{8F4B6CDF-0AF7-9FC9-9482-7A087052AB9E}"/>
              </a:ext>
            </a:extLst>
          </p:cNvPr>
          <p:cNvSpPr txBox="1"/>
          <p:nvPr/>
        </p:nvSpPr>
        <p:spPr>
          <a:xfrm>
            <a:off x="5179677" y="2453278"/>
            <a:ext cx="6663980" cy="707886"/>
          </a:xfrm>
          <a:prstGeom prst="rect">
            <a:avLst/>
          </a:prstGeom>
          <a:noFill/>
        </p:spPr>
        <p:txBody>
          <a:bodyPr wrap="square" rtlCol="0">
            <a:spAutoFit/>
          </a:bodyPr>
          <a:lstStyle/>
          <a:p>
            <a:r>
              <a:rPr lang="en-US" sz="2000" dirty="0">
                <a:highlight>
                  <a:srgbClr val="FFFF00"/>
                </a:highlight>
              </a:rPr>
              <a:t>RNA Velocity is relevant over very short time scales, when transition states are abundant in the population</a:t>
            </a:r>
          </a:p>
        </p:txBody>
      </p:sp>
      <p:pic>
        <p:nvPicPr>
          <p:cNvPr id="9222" name="Picture 6">
            <a:extLst>
              <a:ext uri="{FF2B5EF4-FFF2-40B4-BE49-F238E27FC236}">
                <a16:creationId xmlns:a16="http://schemas.microsoft.com/office/drawing/2014/main" id="{53DAE314-A256-2694-5921-12B6A453D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46" y="1281310"/>
            <a:ext cx="4702401" cy="487272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01D6382-79FC-9615-8918-8079E3BF57BC}"/>
              </a:ext>
            </a:extLst>
          </p:cNvPr>
          <p:cNvGrpSpPr/>
          <p:nvPr/>
        </p:nvGrpSpPr>
        <p:grpSpPr>
          <a:xfrm>
            <a:off x="5656755" y="3429000"/>
            <a:ext cx="3354723" cy="2930184"/>
            <a:chOff x="5179677" y="2708218"/>
            <a:chExt cx="5345472" cy="4669004"/>
          </a:xfrm>
        </p:grpSpPr>
        <p:pic>
          <p:nvPicPr>
            <p:cNvPr id="3" name="Picture 4">
              <a:extLst>
                <a:ext uri="{FF2B5EF4-FFF2-40B4-BE49-F238E27FC236}">
                  <a16:creationId xmlns:a16="http://schemas.microsoft.com/office/drawing/2014/main" id="{EF307039-3893-39D2-D407-FE7F127D2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048"/>
            <a:stretch/>
          </p:blipFill>
          <p:spPr bwMode="auto">
            <a:xfrm>
              <a:off x="5179677" y="3016251"/>
              <a:ext cx="5345472" cy="41763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D37291-0E88-47BB-B400-F62BE1312F80}"/>
                </a:ext>
              </a:extLst>
            </p:cNvPr>
            <p:cNvSpPr txBox="1"/>
            <p:nvPr/>
          </p:nvSpPr>
          <p:spPr>
            <a:xfrm>
              <a:off x="6159949" y="2708218"/>
              <a:ext cx="424518" cy="490417"/>
            </a:xfrm>
            <a:prstGeom prst="rect">
              <a:avLst/>
            </a:prstGeom>
            <a:noFill/>
          </p:spPr>
          <p:txBody>
            <a:bodyPr wrap="none" rtlCol="0">
              <a:spAutoFit/>
            </a:bodyPr>
            <a:lstStyle/>
            <a:p>
              <a:r>
                <a:rPr lang="en-US" sz="1400" dirty="0">
                  <a:solidFill>
                    <a:srgbClr val="2C9929"/>
                  </a:solidFill>
                </a:rPr>
                <a:t>S</a:t>
              </a:r>
            </a:p>
          </p:txBody>
        </p:sp>
        <p:sp>
          <p:nvSpPr>
            <p:cNvPr id="7" name="TextBox 6">
              <a:extLst>
                <a:ext uri="{FF2B5EF4-FFF2-40B4-BE49-F238E27FC236}">
                  <a16:creationId xmlns:a16="http://schemas.microsoft.com/office/drawing/2014/main" id="{C83666A5-DCB8-6072-E4BB-1F07DFADE5B5}"/>
                </a:ext>
              </a:extLst>
            </p:cNvPr>
            <p:cNvSpPr txBox="1"/>
            <p:nvPr/>
          </p:nvSpPr>
          <p:spPr>
            <a:xfrm>
              <a:off x="8067877" y="2708218"/>
              <a:ext cx="621194" cy="490417"/>
            </a:xfrm>
            <a:prstGeom prst="rect">
              <a:avLst/>
            </a:prstGeom>
            <a:noFill/>
          </p:spPr>
          <p:txBody>
            <a:bodyPr wrap="none" rtlCol="0">
              <a:spAutoFit/>
            </a:bodyPr>
            <a:lstStyle/>
            <a:p>
              <a:r>
                <a:rPr lang="en-US" sz="1400" dirty="0">
                  <a:solidFill>
                    <a:srgbClr val="2176B9"/>
                  </a:solidFill>
                </a:rPr>
                <a:t>G1</a:t>
              </a:r>
            </a:p>
          </p:txBody>
        </p:sp>
        <p:sp>
          <p:nvSpPr>
            <p:cNvPr id="8" name="TextBox 7">
              <a:extLst>
                <a:ext uri="{FF2B5EF4-FFF2-40B4-BE49-F238E27FC236}">
                  <a16:creationId xmlns:a16="http://schemas.microsoft.com/office/drawing/2014/main" id="{053D327D-A4FB-040F-B35B-7797AC69D8E4}"/>
                </a:ext>
              </a:extLst>
            </p:cNvPr>
            <p:cNvSpPr txBox="1"/>
            <p:nvPr/>
          </p:nvSpPr>
          <p:spPr>
            <a:xfrm>
              <a:off x="8676247" y="2708218"/>
              <a:ext cx="866403" cy="490417"/>
            </a:xfrm>
            <a:prstGeom prst="rect">
              <a:avLst/>
            </a:prstGeom>
            <a:noFill/>
          </p:spPr>
          <p:txBody>
            <a:bodyPr wrap="none" rtlCol="0">
              <a:spAutoFit/>
            </a:bodyPr>
            <a:lstStyle/>
            <a:p>
              <a:r>
                <a:rPr lang="en-US" sz="1400" dirty="0">
                  <a:solidFill>
                    <a:srgbClr val="FF7F0B"/>
                  </a:solidFill>
                </a:rPr>
                <a:t>G2M</a:t>
              </a:r>
            </a:p>
          </p:txBody>
        </p:sp>
        <p:sp>
          <p:nvSpPr>
            <p:cNvPr id="9" name="TextBox 8">
              <a:extLst>
                <a:ext uri="{FF2B5EF4-FFF2-40B4-BE49-F238E27FC236}">
                  <a16:creationId xmlns:a16="http://schemas.microsoft.com/office/drawing/2014/main" id="{10CA1989-C56C-FA54-4F0E-8D6D10094382}"/>
                </a:ext>
              </a:extLst>
            </p:cNvPr>
            <p:cNvSpPr txBox="1"/>
            <p:nvPr/>
          </p:nvSpPr>
          <p:spPr>
            <a:xfrm>
              <a:off x="6159949" y="7007890"/>
              <a:ext cx="1538883" cy="369332"/>
            </a:xfrm>
            <a:prstGeom prst="rect">
              <a:avLst/>
            </a:prstGeom>
            <a:noFill/>
          </p:spPr>
          <p:txBody>
            <a:bodyPr wrap="none" rtlCol="0">
              <a:spAutoFit/>
            </a:bodyPr>
            <a:lstStyle/>
            <a:p>
              <a:r>
                <a:rPr lang="en-US" dirty="0"/>
                <a:t>Latent time </a:t>
              </a:r>
              <a:r>
                <a:rPr lang="en-US" dirty="0">
                  <a:sym typeface="Wingdings" pitchFamily="2" charset="2"/>
                </a:rPr>
                <a:t></a:t>
              </a:r>
              <a:endParaRPr lang="en-US" dirty="0"/>
            </a:p>
          </p:txBody>
        </p:sp>
      </p:grpSp>
    </p:spTree>
    <p:extLst>
      <p:ext uri="{BB962C8B-B14F-4D97-AF65-F5344CB8AC3E}">
        <p14:creationId xmlns:p14="http://schemas.microsoft.com/office/powerpoint/2010/main" val="961413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38BB6-9445-54E7-56B4-B06947688D1A}"/>
              </a:ext>
            </a:extLst>
          </p:cNvPr>
          <p:cNvPicPr>
            <a:picLocks noChangeAspect="1"/>
          </p:cNvPicPr>
          <p:nvPr/>
        </p:nvPicPr>
        <p:blipFill rotWithShape="1">
          <a:blip r:embed="rId2"/>
          <a:srcRect r="33830"/>
          <a:stretch/>
        </p:blipFill>
        <p:spPr>
          <a:xfrm>
            <a:off x="911723" y="1547372"/>
            <a:ext cx="3598628" cy="2024946"/>
          </a:xfrm>
          <a:prstGeom prst="rect">
            <a:avLst/>
          </a:prstGeom>
        </p:spPr>
      </p:pic>
      <p:pic>
        <p:nvPicPr>
          <p:cNvPr id="5" name="Picture 2">
            <a:extLst>
              <a:ext uri="{FF2B5EF4-FFF2-40B4-BE49-F238E27FC236}">
                <a16:creationId xmlns:a16="http://schemas.microsoft.com/office/drawing/2014/main" id="{3ECA0073-63C7-A6D8-6282-768ED284C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64" y="3429001"/>
            <a:ext cx="4353336" cy="32672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F25362-CC7B-9917-0B66-6761AE4A2C3B}"/>
              </a:ext>
            </a:extLst>
          </p:cNvPr>
          <p:cNvPicPr>
            <a:picLocks noChangeAspect="1"/>
          </p:cNvPicPr>
          <p:nvPr/>
        </p:nvPicPr>
        <p:blipFill rotWithShape="1">
          <a:blip r:embed="rId4"/>
          <a:srcRect l="58253" t="29303" r="25925"/>
          <a:stretch/>
        </p:blipFill>
        <p:spPr>
          <a:xfrm>
            <a:off x="6213974" y="2961017"/>
            <a:ext cx="1929008" cy="2000275"/>
          </a:xfrm>
          <a:prstGeom prst="rect">
            <a:avLst/>
          </a:prstGeom>
        </p:spPr>
      </p:pic>
      <p:pic>
        <p:nvPicPr>
          <p:cNvPr id="7" name="Picture 6">
            <a:extLst>
              <a:ext uri="{FF2B5EF4-FFF2-40B4-BE49-F238E27FC236}">
                <a16:creationId xmlns:a16="http://schemas.microsoft.com/office/drawing/2014/main" id="{7E2ED318-D7F5-FDA2-35FC-137CC79258F8}"/>
              </a:ext>
            </a:extLst>
          </p:cNvPr>
          <p:cNvPicPr>
            <a:picLocks noChangeAspect="1"/>
          </p:cNvPicPr>
          <p:nvPr/>
        </p:nvPicPr>
        <p:blipFill rotWithShape="1">
          <a:blip r:embed="rId4"/>
          <a:srcRect l="82911" t="27887"/>
          <a:stretch/>
        </p:blipFill>
        <p:spPr>
          <a:xfrm>
            <a:off x="8330205" y="2920941"/>
            <a:ext cx="2083495" cy="2040351"/>
          </a:xfrm>
          <a:prstGeom prst="rect">
            <a:avLst/>
          </a:prstGeom>
        </p:spPr>
      </p:pic>
      <p:sp>
        <p:nvSpPr>
          <p:cNvPr id="8" name="TextBox 7">
            <a:extLst>
              <a:ext uri="{FF2B5EF4-FFF2-40B4-BE49-F238E27FC236}">
                <a16:creationId xmlns:a16="http://schemas.microsoft.com/office/drawing/2014/main" id="{70532920-5E25-0C49-CF51-49E649CE4B6E}"/>
              </a:ext>
            </a:extLst>
          </p:cNvPr>
          <p:cNvSpPr txBox="1"/>
          <p:nvPr/>
        </p:nvSpPr>
        <p:spPr>
          <a:xfrm>
            <a:off x="6779520" y="2481188"/>
            <a:ext cx="974947" cy="461665"/>
          </a:xfrm>
          <a:prstGeom prst="rect">
            <a:avLst/>
          </a:prstGeom>
          <a:noFill/>
        </p:spPr>
        <p:txBody>
          <a:bodyPr wrap="none" rtlCol="0">
            <a:spAutoFit/>
          </a:bodyPr>
          <a:lstStyle/>
          <a:p>
            <a:r>
              <a:rPr lang="en-US" sz="2400" dirty="0"/>
              <a:t>GOOD</a:t>
            </a:r>
          </a:p>
        </p:txBody>
      </p:sp>
      <p:sp>
        <p:nvSpPr>
          <p:cNvPr id="9" name="TextBox 8">
            <a:extLst>
              <a:ext uri="{FF2B5EF4-FFF2-40B4-BE49-F238E27FC236}">
                <a16:creationId xmlns:a16="http://schemas.microsoft.com/office/drawing/2014/main" id="{DAACFCA1-E1B4-172A-3DC1-F4CA9252F1F3}"/>
              </a:ext>
            </a:extLst>
          </p:cNvPr>
          <p:cNvSpPr txBox="1"/>
          <p:nvPr/>
        </p:nvSpPr>
        <p:spPr>
          <a:xfrm>
            <a:off x="8905945" y="2499352"/>
            <a:ext cx="715452" cy="461665"/>
          </a:xfrm>
          <a:prstGeom prst="rect">
            <a:avLst/>
          </a:prstGeom>
          <a:noFill/>
        </p:spPr>
        <p:txBody>
          <a:bodyPr wrap="none" rtlCol="0">
            <a:spAutoFit/>
          </a:bodyPr>
          <a:lstStyle/>
          <a:p>
            <a:r>
              <a:rPr lang="en-US" sz="2400" dirty="0"/>
              <a:t>BAD</a:t>
            </a:r>
          </a:p>
        </p:txBody>
      </p:sp>
      <p:sp>
        <p:nvSpPr>
          <p:cNvPr id="10" name="TextBox 9">
            <a:extLst>
              <a:ext uri="{FF2B5EF4-FFF2-40B4-BE49-F238E27FC236}">
                <a16:creationId xmlns:a16="http://schemas.microsoft.com/office/drawing/2014/main" id="{BDEE0E10-F9FA-DEFC-94CD-36686FDBBDF1}"/>
              </a:ext>
            </a:extLst>
          </p:cNvPr>
          <p:cNvSpPr txBox="1"/>
          <p:nvPr/>
        </p:nvSpPr>
        <p:spPr>
          <a:xfrm>
            <a:off x="9234643" y="4961292"/>
            <a:ext cx="1675424" cy="1477328"/>
          </a:xfrm>
          <a:prstGeom prst="rect">
            <a:avLst/>
          </a:prstGeom>
          <a:noFill/>
        </p:spPr>
        <p:txBody>
          <a:bodyPr wrap="square" rtlCol="0">
            <a:spAutoFit/>
          </a:bodyPr>
          <a:lstStyle/>
          <a:p>
            <a:r>
              <a:rPr lang="en-US" dirty="0"/>
              <a:t>Harder to resolve clusters when ALL spots are the same color</a:t>
            </a:r>
          </a:p>
        </p:txBody>
      </p:sp>
      <p:sp>
        <p:nvSpPr>
          <p:cNvPr id="12" name="TextBox 11">
            <a:extLst>
              <a:ext uri="{FF2B5EF4-FFF2-40B4-BE49-F238E27FC236}">
                <a16:creationId xmlns:a16="http://schemas.microsoft.com/office/drawing/2014/main" id="{17173AAE-87BC-4644-8116-196ABDD585E1}"/>
              </a:ext>
            </a:extLst>
          </p:cNvPr>
          <p:cNvSpPr txBox="1"/>
          <p:nvPr/>
        </p:nvSpPr>
        <p:spPr>
          <a:xfrm>
            <a:off x="5534436" y="1041934"/>
            <a:ext cx="6096000" cy="1169551"/>
          </a:xfrm>
          <a:prstGeom prst="rect">
            <a:avLst/>
          </a:prstGeom>
          <a:noFill/>
        </p:spPr>
        <p:txBody>
          <a:bodyPr wrap="square">
            <a:spAutoFit/>
          </a:bodyPr>
          <a:lstStyle/>
          <a:p>
            <a:r>
              <a:rPr lang="en-US" sz="1400" dirty="0">
                <a:hlinkClick r:id="rId5"/>
              </a:rPr>
              <a:t>https://kb.10xgenomics.com/hc/en-us/articles/360045208792-Is-nucleotide-diversity-in-the-index-read-important-for-Illumina-sequencing-</a:t>
            </a:r>
          </a:p>
          <a:p>
            <a:endParaRPr lang="en-US" sz="1400" dirty="0">
              <a:hlinkClick r:id="rId5"/>
            </a:endParaRPr>
          </a:p>
          <a:p>
            <a:r>
              <a:rPr lang="en-US" sz="1400" dirty="0">
                <a:hlinkClick r:id="rId5"/>
              </a:rPr>
              <a:t>https://support.illumina.com/bulletins/2016/07/what-is-nucleotide-diversity-and-why-is-it-important.html</a:t>
            </a:r>
            <a:endParaRPr lang="en-US" sz="1400" dirty="0"/>
          </a:p>
        </p:txBody>
      </p:sp>
      <p:sp>
        <p:nvSpPr>
          <p:cNvPr id="15" name="Rectangle 14">
            <a:extLst>
              <a:ext uri="{FF2B5EF4-FFF2-40B4-BE49-F238E27FC236}">
                <a16:creationId xmlns:a16="http://schemas.microsoft.com/office/drawing/2014/main" id="{4B88B96A-055A-C401-F47E-1C7C99DA2AA9}"/>
              </a:ext>
            </a:extLst>
          </p:cNvPr>
          <p:cNvSpPr/>
          <p:nvPr/>
        </p:nvSpPr>
        <p:spPr>
          <a:xfrm>
            <a:off x="9234643" y="2961016"/>
            <a:ext cx="1675424" cy="347760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4EE85D-1F95-F17E-AF72-C3D36B8FBFC0}"/>
              </a:ext>
            </a:extLst>
          </p:cNvPr>
          <p:cNvSpPr/>
          <p:nvPr/>
        </p:nvSpPr>
        <p:spPr>
          <a:xfrm>
            <a:off x="8295781" y="2920941"/>
            <a:ext cx="560702" cy="347760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95D1F5-D1DF-AE42-D9EC-783FAED818F6}"/>
              </a:ext>
            </a:extLst>
          </p:cNvPr>
          <p:cNvSpPr txBox="1"/>
          <p:nvPr/>
        </p:nvSpPr>
        <p:spPr>
          <a:xfrm>
            <a:off x="8237724" y="5013549"/>
            <a:ext cx="674498" cy="1169551"/>
          </a:xfrm>
          <a:prstGeom prst="rect">
            <a:avLst/>
          </a:prstGeom>
          <a:noFill/>
        </p:spPr>
        <p:txBody>
          <a:bodyPr wrap="square" rtlCol="0">
            <a:spAutoFit/>
          </a:bodyPr>
          <a:lstStyle/>
          <a:p>
            <a:pPr algn="ctr"/>
            <a:r>
              <a:rPr lang="en-US" sz="1400" dirty="0"/>
              <a:t>GG</a:t>
            </a:r>
          </a:p>
          <a:p>
            <a:pPr algn="ctr"/>
            <a:r>
              <a:rPr lang="en-US" sz="1400" dirty="0"/>
              <a:t>=</a:t>
            </a:r>
          </a:p>
          <a:p>
            <a:pPr algn="ctr"/>
            <a:r>
              <a:rPr lang="en-US" sz="1400" dirty="0"/>
              <a:t>Blank!</a:t>
            </a:r>
          </a:p>
          <a:p>
            <a:pPr algn="ctr"/>
            <a:endParaRPr lang="en-US" sz="1400" dirty="0"/>
          </a:p>
          <a:p>
            <a:pPr algn="ctr"/>
            <a:r>
              <a:rPr lang="en-US" sz="1400" dirty="0"/>
              <a:t>Avoid!</a:t>
            </a:r>
          </a:p>
        </p:txBody>
      </p:sp>
      <p:sp>
        <p:nvSpPr>
          <p:cNvPr id="18" name="Title 1">
            <a:extLst>
              <a:ext uri="{FF2B5EF4-FFF2-40B4-BE49-F238E27FC236}">
                <a16:creationId xmlns:a16="http://schemas.microsoft.com/office/drawing/2014/main" id="{5B089115-3875-B09A-6D61-225864F4B4F6}"/>
              </a:ext>
            </a:extLst>
          </p:cNvPr>
          <p:cNvSpPr>
            <a:spLocks noGrp="1"/>
          </p:cNvSpPr>
          <p:nvPr>
            <p:ph type="title"/>
          </p:nvPr>
        </p:nvSpPr>
        <p:spPr>
          <a:xfrm>
            <a:off x="838200" y="365125"/>
            <a:ext cx="10515600" cy="1325563"/>
          </a:xfrm>
        </p:spPr>
        <p:txBody>
          <a:bodyPr/>
          <a:lstStyle/>
          <a:p>
            <a:r>
              <a:rPr lang="en-US" dirty="0"/>
              <a:t>Index </a:t>
            </a:r>
            <a:r>
              <a:rPr lang="en-US" dirty="0">
                <a:solidFill>
                  <a:schemeClr val="accent6"/>
                </a:solidFill>
              </a:rPr>
              <a:t>Diversity</a:t>
            </a:r>
          </a:p>
        </p:txBody>
      </p:sp>
    </p:spTree>
    <p:extLst>
      <p:ext uri="{BB962C8B-B14F-4D97-AF65-F5344CB8AC3E}">
        <p14:creationId xmlns:p14="http://schemas.microsoft.com/office/powerpoint/2010/main" val="3503251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2;p18">
            <a:extLst>
              <a:ext uri="{FF2B5EF4-FFF2-40B4-BE49-F238E27FC236}">
                <a16:creationId xmlns:a16="http://schemas.microsoft.com/office/drawing/2014/main" id="{AE364652-A9B4-70B6-664C-D8B6D75BF79C}"/>
              </a:ext>
            </a:extLst>
          </p:cNvPr>
          <p:cNvPicPr preferRelativeResize="0"/>
          <p:nvPr/>
        </p:nvPicPr>
        <p:blipFill>
          <a:blip r:embed="rId2">
            <a:alphaModFix/>
          </a:blip>
          <a:stretch>
            <a:fillRect/>
          </a:stretch>
        </p:blipFill>
        <p:spPr>
          <a:xfrm>
            <a:off x="1357277" y="1864124"/>
            <a:ext cx="4475780" cy="3820976"/>
          </a:xfrm>
          <a:prstGeom prst="rect">
            <a:avLst/>
          </a:prstGeom>
          <a:noFill/>
          <a:ln>
            <a:noFill/>
          </a:ln>
        </p:spPr>
      </p:pic>
      <p:pic>
        <p:nvPicPr>
          <p:cNvPr id="5" name="Google Shape;89;p16">
            <a:extLst>
              <a:ext uri="{FF2B5EF4-FFF2-40B4-BE49-F238E27FC236}">
                <a16:creationId xmlns:a16="http://schemas.microsoft.com/office/drawing/2014/main" id="{242299F0-67EF-D862-FBDF-8C7AAAB4344F}"/>
              </a:ext>
            </a:extLst>
          </p:cNvPr>
          <p:cNvPicPr preferRelativeResize="0"/>
          <p:nvPr/>
        </p:nvPicPr>
        <p:blipFill>
          <a:blip r:embed="rId3">
            <a:alphaModFix/>
          </a:blip>
          <a:stretch>
            <a:fillRect/>
          </a:stretch>
        </p:blipFill>
        <p:spPr>
          <a:xfrm>
            <a:off x="6217349" y="1864124"/>
            <a:ext cx="4427806" cy="3739333"/>
          </a:xfrm>
          <a:prstGeom prst="rect">
            <a:avLst/>
          </a:prstGeom>
          <a:noFill/>
          <a:ln>
            <a:noFill/>
          </a:ln>
        </p:spPr>
      </p:pic>
      <p:sp>
        <p:nvSpPr>
          <p:cNvPr id="6" name="TextBox 5">
            <a:extLst>
              <a:ext uri="{FF2B5EF4-FFF2-40B4-BE49-F238E27FC236}">
                <a16:creationId xmlns:a16="http://schemas.microsoft.com/office/drawing/2014/main" id="{D5B5FF24-4BE4-A44A-6910-483F4577A3D6}"/>
              </a:ext>
            </a:extLst>
          </p:cNvPr>
          <p:cNvSpPr txBox="1"/>
          <p:nvPr/>
        </p:nvSpPr>
        <p:spPr>
          <a:xfrm>
            <a:off x="906140" y="431229"/>
            <a:ext cx="10974992" cy="1077218"/>
          </a:xfrm>
          <a:prstGeom prst="rect">
            <a:avLst/>
          </a:prstGeom>
          <a:noFill/>
        </p:spPr>
        <p:txBody>
          <a:bodyPr wrap="none" rtlCol="0">
            <a:spAutoFit/>
          </a:bodyPr>
          <a:lstStyle/>
          <a:p>
            <a:r>
              <a:rPr lang="en-US" sz="3200" dirty="0">
                <a:solidFill>
                  <a:schemeClr val="accent6"/>
                </a:solidFill>
                <a:latin typeface="+mj-lt"/>
              </a:rPr>
              <a:t>Caveat:</a:t>
            </a:r>
          </a:p>
          <a:p>
            <a:r>
              <a:rPr lang="en-US" sz="3200" dirty="0">
                <a:latin typeface="+mj-lt"/>
              </a:rPr>
              <a:t>Don’t Confuse Developmental Trajectories with Cell Cycle Kinetics</a:t>
            </a:r>
          </a:p>
        </p:txBody>
      </p:sp>
    </p:spTree>
    <p:extLst>
      <p:ext uri="{BB962C8B-B14F-4D97-AF65-F5344CB8AC3E}">
        <p14:creationId xmlns:p14="http://schemas.microsoft.com/office/powerpoint/2010/main" val="768024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0486-83CC-6144-9BE9-8E3343C3722C}"/>
              </a:ext>
            </a:extLst>
          </p:cNvPr>
          <p:cNvSpPr>
            <a:spLocks noGrp="1"/>
          </p:cNvSpPr>
          <p:nvPr>
            <p:ph type="title"/>
          </p:nvPr>
        </p:nvSpPr>
        <p:spPr/>
        <p:txBody>
          <a:bodyPr/>
          <a:lstStyle/>
          <a:p>
            <a:r>
              <a:rPr lang="en-US" b="1" dirty="0">
                <a:solidFill>
                  <a:schemeClr val="accent6"/>
                </a:solidFill>
              </a:rPr>
              <a:t>SCENIC</a:t>
            </a:r>
          </a:p>
        </p:txBody>
      </p:sp>
      <p:pic>
        <p:nvPicPr>
          <p:cNvPr id="4" name="Picture 3">
            <a:extLst>
              <a:ext uri="{FF2B5EF4-FFF2-40B4-BE49-F238E27FC236}">
                <a16:creationId xmlns:a16="http://schemas.microsoft.com/office/drawing/2014/main" id="{462A80E7-48DF-444D-BD7E-A684D52F0C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30420" y="1447497"/>
            <a:ext cx="2948186" cy="5009745"/>
          </a:xfrm>
          <a:prstGeom prst="rect">
            <a:avLst/>
          </a:prstGeom>
        </p:spPr>
      </p:pic>
      <p:sp>
        <p:nvSpPr>
          <p:cNvPr id="5" name="Rectangle 4">
            <a:extLst>
              <a:ext uri="{FF2B5EF4-FFF2-40B4-BE49-F238E27FC236}">
                <a16:creationId xmlns:a16="http://schemas.microsoft.com/office/drawing/2014/main" id="{5FF80E4E-D721-5B4D-BFEA-DE4767F867FF}"/>
              </a:ext>
            </a:extLst>
          </p:cNvPr>
          <p:cNvSpPr/>
          <p:nvPr/>
        </p:nvSpPr>
        <p:spPr>
          <a:xfrm>
            <a:off x="1877438" y="6457242"/>
            <a:ext cx="9728267" cy="307777"/>
          </a:xfrm>
          <a:prstGeom prst="rect">
            <a:avLst/>
          </a:prstGeom>
        </p:spPr>
        <p:txBody>
          <a:bodyPr wrap="square">
            <a:spAutoFit/>
          </a:bodyPr>
          <a:lstStyle/>
          <a:p>
            <a:r>
              <a:rPr lang="en-US" sz="1400" dirty="0" err="1"/>
              <a:t>Aibar</a:t>
            </a:r>
            <a:r>
              <a:rPr lang="en-US" sz="1400" dirty="0"/>
              <a:t> et al. (2017) </a:t>
            </a:r>
            <a:r>
              <a:rPr lang="en-US" sz="1400" i="1" dirty="0"/>
              <a:t>Nature Methods.</a:t>
            </a:r>
            <a:r>
              <a:rPr lang="en-US" sz="1400" dirty="0"/>
              <a:t> SCENIC: single-cell regulatory network inference and clustering</a:t>
            </a:r>
          </a:p>
        </p:txBody>
      </p:sp>
      <p:sp>
        <p:nvSpPr>
          <p:cNvPr id="3" name="Rectangle 2">
            <a:extLst>
              <a:ext uri="{FF2B5EF4-FFF2-40B4-BE49-F238E27FC236}">
                <a16:creationId xmlns:a16="http://schemas.microsoft.com/office/drawing/2014/main" id="{5E167983-42E9-744E-A4F8-E681D1DAE4AE}"/>
              </a:ext>
            </a:extLst>
          </p:cNvPr>
          <p:cNvSpPr/>
          <p:nvPr/>
        </p:nvSpPr>
        <p:spPr>
          <a:xfrm>
            <a:off x="2769713" y="720542"/>
            <a:ext cx="7943715" cy="523220"/>
          </a:xfrm>
          <a:prstGeom prst="rect">
            <a:avLst/>
          </a:prstGeom>
        </p:spPr>
        <p:txBody>
          <a:bodyPr wrap="square">
            <a:spAutoFit/>
          </a:bodyPr>
          <a:lstStyle/>
          <a:p>
            <a:r>
              <a:rPr lang="en-US" sz="2800" dirty="0">
                <a:latin typeface="+mj-lt"/>
              </a:rPr>
              <a:t>single-cell regulatory network inference and clustering</a:t>
            </a:r>
          </a:p>
        </p:txBody>
      </p:sp>
      <p:pic>
        <p:nvPicPr>
          <p:cNvPr id="7" name="Picture 6">
            <a:extLst>
              <a:ext uri="{FF2B5EF4-FFF2-40B4-BE49-F238E27FC236}">
                <a16:creationId xmlns:a16="http://schemas.microsoft.com/office/drawing/2014/main" id="{A631643D-1313-BD4B-8827-6EB3AD7885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5434" y="1289929"/>
            <a:ext cx="4225679" cy="5167313"/>
          </a:xfrm>
          <a:prstGeom prst="rect">
            <a:avLst/>
          </a:prstGeom>
        </p:spPr>
      </p:pic>
      <p:sp>
        <p:nvSpPr>
          <p:cNvPr id="8" name="TextBox 7">
            <a:extLst>
              <a:ext uri="{FF2B5EF4-FFF2-40B4-BE49-F238E27FC236}">
                <a16:creationId xmlns:a16="http://schemas.microsoft.com/office/drawing/2014/main" id="{B7CB01A9-3A89-7845-9534-BD54BBB1B722}"/>
              </a:ext>
            </a:extLst>
          </p:cNvPr>
          <p:cNvSpPr txBox="1"/>
          <p:nvPr/>
        </p:nvSpPr>
        <p:spPr>
          <a:xfrm>
            <a:off x="162560" y="2382103"/>
            <a:ext cx="3467860" cy="2585323"/>
          </a:xfrm>
          <a:prstGeom prst="rect">
            <a:avLst/>
          </a:prstGeom>
          <a:noFill/>
        </p:spPr>
        <p:txBody>
          <a:bodyPr wrap="square" rtlCol="0">
            <a:spAutoFit/>
          </a:bodyPr>
          <a:lstStyle/>
          <a:p>
            <a:r>
              <a:rPr lang="en-US" dirty="0">
                <a:solidFill>
                  <a:schemeClr val="accent6"/>
                </a:solidFill>
              </a:rPr>
              <a:t>Infers Transcription Factor Activity</a:t>
            </a:r>
          </a:p>
          <a:p>
            <a:endParaRPr lang="en-US" dirty="0"/>
          </a:p>
          <a:p>
            <a:r>
              <a:rPr lang="en-US" dirty="0"/>
              <a:t>Gene Co-expression network</a:t>
            </a:r>
          </a:p>
          <a:p>
            <a:endParaRPr lang="en-US" dirty="0"/>
          </a:p>
          <a:p>
            <a:endParaRPr lang="en-US" dirty="0"/>
          </a:p>
          <a:p>
            <a:r>
              <a:rPr lang="en-US" dirty="0"/>
              <a:t>Motif search</a:t>
            </a:r>
          </a:p>
          <a:p>
            <a:endParaRPr lang="en-US" dirty="0"/>
          </a:p>
          <a:p>
            <a:endParaRPr lang="en-US" dirty="0"/>
          </a:p>
          <a:p>
            <a:r>
              <a:rPr lang="en-US" dirty="0"/>
              <a:t>Regulon activity </a:t>
            </a:r>
          </a:p>
        </p:txBody>
      </p:sp>
      <p:sp>
        <p:nvSpPr>
          <p:cNvPr id="9" name="Right Arrow 8">
            <a:extLst>
              <a:ext uri="{FF2B5EF4-FFF2-40B4-BE49-F238E27FC236}">
                <a16:creationId xmlns:a16="http://schemas.microsoft.com/office/drawing/2014/main" id="{AC39496F-C4F3-734F-B97F-1068EE7EC9E5}"/>
              </a:ext>
            </a:extLst>
          </p:cNvPr>
          <p:cNvSpPr/>
          <p:nvPr/>
        </p:nvSpPr>
        <p:spPr>
          <a:xfrm rot="5400000">
            <a:off x="635000" y="3337257"/>
            <a:ext cx="406400" cy="44692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8D79447C-8D1B-EC40-85DB-174BD95B1D60}"/>
              </a:ext>
            </a:extLst>
          </p:cNvPr>
          <p:cNvSpPr/>
          <p:nvPr/>
        </p:nvSpPr>
        <p:spPr>
          <a:xfrm rot="5400000">
            <a:off x="634024" y="4158005"/>
            <a:ext cx="406400" cy="44692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13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B83C1-7438-6E41-8BCA-36E6687A6A96}"/>
              </a:ext>
            </a:extLst>
          </p:cNvPr>
          <p:cNvPicPr>
            <a:picLocks noChangeAspect="1"/>
          </p:cNvPicPr>
          <p:nvPr/>
        </p:nvPicPr>
        <p:blipFill>
          <a:blip r:embed="rId2"/>
          <a:stretch>
            <a:fillRect/>
          </a:stretch>
        </p:blipFill>
        <p:spPr>
          <a:xfrm rot="5400000">
            <a:off x="-215213" y="1898650"/>
            <a:ext cx="6172200" cy="3060700"/>
          </a:xfrm>
          <a:prstGeom prst="rect">
            <a:avLst/>
          </a:prstGeom>
        </p:spPr>
      </p:pic>
      <p:sp>
        <p:nvSpPr>
          <p:cNvPr id="2" name="Title 1">
            <a:extLst>
              <a:ext uri="{FF2B5EF4-FFF2-40B4-BE49-F238E27FC236}">
                <a16:creationId xmlns:a16="http://schemas.microsoft.com/office/drawing/2014/main" id="{F7105243-96B0-0448-8130-0A6D1CAAC9C7}"/>
              </a:ext>
            </a:extLst>
          </p:cNvPr>
          <p:cNvSpPr>
            <a:spLocks noGrp="1"/>
          </p:cNvSpPr>
          <p:nvPr>
            <p:ph type="title"/>
          </p:nvPr>
        </p:nvSpPr>
        <p:spPr>
          <a:xfrm>
            <a:off x="467497" y="204487"/>
            <a:ext cx="10515600" cy="1325563"/>
          </a:xfrm>
        </p:spPr>
        <p:txBody>
          <a:bodyPr>
            <a:normAutofit/>
          </a:bodyPr>
          <a:lstStyle/>
          <a:p>
            <a:r>
              <a:rPr lang="en-US" sz="5400" dirty="0"/>
              <a:t>SCENIC</a:t>
            </a:r>
          </a:p>
        </p:txBody>
      </p:sp>
      <p:pic>
        <p:nvPicPr>
          <p:cNvPr id="5" name="Picture 4">
            <a:extLst>
              <a:ext uri="{FF2B5EF4-FFF2-40B4-BE49-F238E27FC236}">
                <a16:creationId xmlns:a16="http://schemas.microsoft.com/office/drawing/2014/main" id="{1C9FC56F-B4FA-BC43-BE49-BA8CC1E5FD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4462" y="0"/>
            <a:ext cx="7880048" cy="6858000"/>
          </a:xfrm>
          <a:prstGeom prst="rect">
            <a:avLst/>
          </a:prstGeom>
        </p:spPr>
      </p:pic>
    </p:spTree>
    <p:extLst>
      <p:ext uri="{BB962C8B-B14F-4D97-AF65-F5344CB8AC3E}">
        <p14:creationId xmlns:p14="http://schemas.microsoft.com/office/powerpoint/2010/main" val="319667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0B79-715D-0753-AE2A-3BF25BCD10C2}"/>
              </a:ext>
            </a:extLst>
          </p:cNvPr>
          <p:cNvSpPr>
            <a:spLocks noGrp="1"/>
          </p:cNvSpPr>
          <p:nvPr>
            <p:ph type="title"/>
          </p:nvPr>
        </p:nvSpPr>
        <p:spPr>
          <a:xfrm>
            <a:off x="838200" y="0"/>
            <a:ext cx="10515600" cy="1325563"/>
          </a:xfrm>
        </p:spPr>
        <p:txBody>
          <a:bodyPr/>
          <a:lstStyle/>
          <a:p>
            <a:r>
              <a:rPr lang="en-US" dirty="0"/>
              <a:t>Optimizing your Sequencing run</a:t>
            </a:r>
          </a:p>
        </p:txBody>
      </p:sp>
      <p:sp>
        <p:nvSpPr>
          <p:cNvPr id="5" name="TextBox 4">
            <a:extLst>
              <a:ext uri="{FF2B5EF4-FFF2-40B4-BE49-F238E27FC236}">
                <a16:creationId xmlns:a16="http://schemas.microsoft.com/office/drawing/2014/main" id="{07DBEDE7-96B9-7703-A058-E14DDE469B12}"/>
              </a:ext>
            </a:extLst>
          </p:cNvPr>
          <p:cNvSpPr txBox="1"/>
          <p:nvPr/>
        </p:nvSpPr>
        <p:spPr>
          <a:xfrm>
            <a:off x="704385" y="3605347"/>
            <a:ext cx="10089995" cy="584775"/>
          </a:xfrm>
          <a:prstGeom prst="rect">
            <a:avLst/>
          </a:prstGeom>
          <a:noFill/>
        </p:spPr>
        <p:txBody>
          <a:bodyPr wrap="square">
            <a:spAutoFit/>
          </a:bodyPr>
          <a:lstStyle/>
          <a:p>
            <a:r>
              <a:rPr lang="en-US" sz="1600" dirty="0">
                <a:hlinkClick r:id="rId2"/>
              </a:rPr>
              <a:t>https://support.illumina.com/bulletins/2016/10/how-many-cycles-of-sbs-chemistry-are-in-my-kit.html</a:t>
            </a:r>
            <a:endParaRPr lang="en-US" sz="1600" dirty="0"/>
          </a:p>
          <a:p>
            <a:endParaRPr lang="en-US" sz="1600" dirty="0"/>
          </a:p>
        </p:txBody>
      </p:sp>
      <p:graphicFrame>
        <p:nvGraphicFramePr>
          <p:cNvPr id="6" name="Table 5">
            <a:extLst>
              <a:ext uri="{FF2B5EF4-FFF2-40B4-BE49-F238E27FC236}">
                <a16:creationId xmlns:a16="http://schemas.microsoft.com/office/drawing/2014/main" id="{61A04F9A-CD34-8173-1B9C-B51EA8399607}"/>
              </a:ext>
            </a:extLst>
          </p:cNvPr>
          <p:cNvGraphicFramePr>
            <a:graphicFrameLocks noGrp="1"/>
          </p:cNvGraphicFramePr>
          <p:nvPr>
            <p:extLst>
              <p:ext uri="{D42A27DB-BD31-4B8C-83A1-F6EECF244321}">
                <p14:modId xmlns:p14="http://schemas.microsoft.com/office/powerpoint/2010/main" val="3660500256"/>
              </p:ext>
            </p:extLst>
          </p:nvPr>
        </p:nvGraphicFramePr>
        <p:xfrm>
          <a:off x="704385" y="1116778"/>
          <a:ext cx="10515600" cy="2468880"/>
        </p:xfrm>
        <a:graphic>
          <a:graphicData uri="http://schemas.openxmlformats.org/drawingml/2006/table">
            <a:tbl>
              <a:tblPr/>
              <a:tblGrid>
                <a:gridCol w="1983059">
                  <a:extLst>
                    <a:ext uri="{9D8B030D-6E8A-4147-A177-3AD203B41FA5}">
                      <a16:colId xmlns:a16="http://schemas.microsoft.com/office/drawing/2014/main" val="3625469989"/>
                    </a:ext>
                  </a:extLst>
                </a:gridCol>
                <a:gridCol w="1215483">
                  <a:extLst>
                    <a:ext uri="{9D8B030D-6E8A-4147-A177-3AD203B41FA5}">
                      <a16:colId xmlns:a16="http://schemas.microsoft.com/office/drawing/2014/main" val="3126812822"/>
                    </a:ext>
                  </a:extLst>
                </a:gridCol>
                <a:gridCol w="2522034">
                  <a:extLst>
                    <a:ext uri="{9D8B030D-6E8A-4147-A177-3AD203B41FA5}">
                      <a16:colId xmlns:a16="http://schemas.microsoft.com/office/drawing/2014/main" val="1832855000"/>
                    </a:ext>
                  </a:extLst>
                </a:gridCol>
                <a:gridCol w="2691904">
                  <a:extLst>
                    <a:ext uri="{9D8B030D-6E8A-4147-A177-3AD203B41FA5}">
                      <a16:colId xmlns:a16="http://schemas.microsoft.com/office/drawing/2014/main" val="4067629349"/>
                    </a:ext>
                  </a:extLst>
                </a:gridCol>
                <a:gridCol w="2103120">
                  <a:extLst>
                    <a:ext uri="{9D8B030D-6E8A-4147-A177-3AD203B41FA5}">
                      <a16:colId xmlns:a16="http://schemas.microsoft.com/office/drawing/2014/main" val="5542784"/>
                    </a:ext>
                  </a:extLst>
                </a:gridCol>
              </a:tblGrid>
              <a:tr h="0">
                <a:tc gridSpan="2">
                  <a:txBody>
                    <a:bodyPr/>
                    <a:lstStyle/>
                    <a:p>
                      <a:pPr algn="ctr"/>
                      <a:r>
                        <a:rPr lang="en-US" sz="1200" b="1" dirty="0">
                          <a:effectLst/>
                        </a:rPr>
                        <a:t>Instrument</a:t>
                      </a:r>
                    </a:p>
                  </a:txBody>
                  <a:tcPr anchor="ctr">
                    <a:lnL>
                      <a:noFill/>
                    </a:lnL>
                    <a:lnR>
                      <a:noFill/>
                    </a:lnR>
                    <a:lnT>
                      <a:noFill/>
                    </a:lnT>
                    <a:lnB>
                      <a:noFill/>
                    </a:lnB>
                    <a:solidFill>
                      <a:schemeClr val="accent1">
                        <a:lumMod val="40000"/>
                        <a:lumOff val="60000"/>
                      </a:schemeClr>
                    </a:solidFill>
                  </a:tcPr>
                </a:tc>
                <a:tc hMerge="1">
                  <a:txBody>
                    <a:bodyPr/>
                    <a:lstStyle/>
                    <a:p>
                      <a:pPr algn="ctr"/>
                      <a:endParaRPr lang="en-US" sz="1200" dirty="0">
                        <a:effectLst/>
                      </a:endParaRPr>
                    </a:p>
                  </a:txBody>
                  <a:tcPr anchor="ctr">
                    <a:lnL>
                      <a:noFill/>
                    </a:lnL>
                    <a:lnR>
                      <a:noFill/>
                    </a:lnR>
                    <a:lnT>
                      <a:noFill/>
                    </a:lnT>
                    <a:lnB>
                      <a:noFill/>
                    </a:lnB>
                    <a:solidFill>
                      <a:schemeClr val="accent1">
                        <a:lumMod val="40000"/>
                        <a:lumOff val="60000"/>
                      </a:schemeClr>
                    </a:solidFill>
                  </a:tcPr>
                </a:tc>
                <a:tc>
                  <a:txBody>
                    <a:bodyPr/>
                    <a:lstStyle/>
                    <a:p>
                      <a:pPr algn="ctr"/>
                      <a:r>
                        <a:rPr lang="en-US" sz="1200" b="1" dirty="0">
                          <a:effectLst/>
                        </a:rPr>
                        <a:t>Kit Size</a:t>
                      </a:r>
                    </a:p>
                  </a:txBody>
                  <a:tcPr anchor="ctr">
                    <a:lnL>
                      <a:noFill/>
                    </a:lnL>
                    <a:lnR>
                      <a:noFill/>
                    </a:lnR>
                    <a:lnT>
                      <a:noFill/>
                    </a:lnT>
                    <a:lnB>
                      <a:noFill/>
                    </a:lnB>
                    <a:solidFill>
                      <a:schemeClr val="accent1">
                        <a:lumMod val="40000"/>
                        <a:lumOff val="60000"/>
                      </a:schemeClr>
                    </a:solidFill>
                  </a:tcPr>
                </a:tc>
                <a:tc>
                  <a:txBody>
                    <a:bodyPr/>
                    <a:lstStyle/>
                    <a:p>
                      <a:pPr algn="ctr"/>
                      <a:r>
                        <a:rPr lang="en-US" sz="1200" b="1" dirty="0">
                          <a:effectLst/>
                        </a:rPr>
                        <a:t>Actual Max. Cycle #</a:t>
                      </a:r>
                    </a:p>
                  </a:txBody>
                  <a:tcPr anchor="ctr">
                    <a:lnL>
                      <a:noFill/>
                    </a:lnL>
                    <a:lnR>
                      <a:noFill/>
                    </a:lnR>
                    <a:lnT>
                      <a:noFill/>
                    </a:lnT>
                    <a:lnB>
                      <a:noFill/>
                    </a:lnB>
                    <a:solidFill>
                      <a:schemeClr val="accent1">
                        <a:lumMod val="40000"/>
                        <a:lumOff val="60000"/>
                      </a:schemeClr>
                    </a:solidFill>
                  </a:tcPr>
                </a:tc>
                <a:tc>
                  <a:txBody>
                    <a:bodyPr/>
                    <a:lstStyle/>
                    <a:p>
                      <a:pPr algn="ctr"/>
                      <a:r>
                        <a:rPr lang="en-US" sz="1200" b="1" dirty="0">
                          <a:effectLst/>
                        </a:rPr>
                        <a:t>Dark Cycles for Dual Index?</a:t>
                      </a:r>
                    </a:p>
                  </a:txBody>
                  <a:tcPr anchor="ctr">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91648931"/>
                  </a:ext>
                </a:extLst>
              </a:tr>
              <a:tr h="0">
                <a:tc rowSpan="2">
                  <a:txBody>
                    <a:bodyPr/>
                    <a:lstStyle/>
                    <a:p>
                      <a:pPr algn="ctr"/>
                      <a:r>
                        <a:rPr lang="en-US" sz="1200" b="1" dirty="0" err="1">
                          <a:effectLst/>
                          <a:latin typeface="Inter"/>
                        </a:rPr>
                        <a:t>NextSeq</a:t>
                      </a:r>
                      <a:r>
                        <a:rPr lang="en-US" sz="1200" b="1" dirty="0">
                          <a:effectLst/>
                          <a:latin typeface="Inter"/>
                        </a:rPr>
                        <a:t> 500/550</a:t>
                      </a:r>
                      <a:endParaRPr lang="en-US" sz="1200" dirty="0">
                        <a:effectLst/>
                      </a:endParaRPr>
                    </a:p>
                  </a:txBody>
                  <a:tcPr anchor="ctr">
                    <a:lnL>
                      <a:noFill/>
                    </a:lnL>
                    <a:lnR>
                      <a:noFill/>
                    </a:lnR>
                    <a:lnT>
                      <a:noFill/>
                    </a:lnT>
                    <a:lnB>
                      <a:noFill/>
                    </a:lnB>
                    <a:solidFill>
                      <a:srgbClr val="F2F2F2"/>
                    </a:solidFill>
                  </a:tcPr>
                </a:tc>
                <a:tc rowSpan="2">
                  <a:txBody>
                    <a:bodyPr/>
                    <a:lstStyle/>
                    <a:p>
                      <a:pPr algn="ctr"/>
                      <a:r>
                        <a:rPr lang="en-US" sz="1200" dirty="0">
                          <a:effectLst/>
                        </a:rPr>
                        <a:t>High Output or Mid Output</a:t>
                      </a:r>
                    </a:p>
                  </a:txBody>
                  <a:tcPr anchor="ctr">
                    <a:lnL>
                      <a:noFill/>
                    </a:lnL>
                    <a:lnR>
                      <a:noFill/>
                    </a:lnR>
                    <a:lnT>
                      <a:noFill/>
                    </a:lnT>
                    <a:lnB>
                      <a:noFill/>
                    </a:lnB>
                    <a:solidFill>
                      <a:srgbClr val="F2F2F2"/>
                    </a:solidFill>
                  </a:tcPr>
                </a:tc>
                <a:tc>
                  <a:txBody>
                    <a:bodyPr/>
                    <a:lstStyle/>
                    <a:p>
                      <a:pPr algn="ctr"/>
                      <a:r>
                        <a:rPr lang="en-US" sz="1200" dirty="0">
                          <a:effectLst/>
                        </a:rPr>
                        <a:t>75</a:t>
                      </a:r>
                    </a:p>
                  </a:txBody>
                  <a:tcPr anchor="ctr">
                    <a:lnL>
                      <a:noFill/>
                    </a:lnL>
                    <a:lnR>
                      <a:noFill/>
                    </a:lnR>
                    <a:lnT>
                      <a:noFill/>
                    </a:lnT>
                    <a:lnB>
                      <a:noFill/>
                    </a:lnB>
                    <a:solidFill>
                      <a:srgbClr val="F2F2F2"/>
                    </a:solidFill>
                  </a:tcPr>
                </a:tc>
                <a:tc>
                  <a:txBody>
                    <a:bodyPr/>
                    <a:lstStyle/>
                    <a:p>
                      <a:pPr algn="ctr"/>
                      <a:r>
                        <a:rPr lang="en-US" sz="1200">
                          <a:effectLst/>
                        </a:rPr>
                        <a:t>92</a:t>
                      </a:r>
                    </a:p>
                  </a:txBody>
                  <a:tcPr anchor="ctr">
                    <a:lnL>
                      <a:noFill/>
                    </a:lnL>
                    <a:lnR>
                      <a:noFill/>
                    </a:lnR>
                    <a:lnT>
                      <a:noFill/>
                    </a:lnT>
                    <a:lnB>
                      <a:noFill/>
                    </a:lnB>
                    <a:solidFill>
                      <a:srgbClr val="F2F2F2"/>
                    </a:solidFill>
                  </a:tcPr>
                </a:tc>
                <a:tc rowSpan="2">
                  <a:txBody>
                    <a:bodyPr/>
                    <a:lstStyle/>
                    <a:p>
                      <a:pPr algn="ctr"/>
                      <a:r>
                        <a:rPr lang="en-US" sz="1200">
                          <a:effectLst/>
                        </a:rPr>
                        <a:t>No</a:t>
                      </a:r>
                    </a:p>
                  </a:txBody>
                  <a:tcPr anchor="ctr">
                    <a:lnL>
                      <a:noFill/>
                    </a:lnL>
                    <a:lnR>
                      <a:noFill/>
                    </a:lnR>
                    <a:lnT>
                      <a:noFill/>
                    </a:lnT>
                    <a:lnB>
                      <a:noFill/>
                    </a:lnB>
                    <a:solidFill>
                      <a:srgbClr val="F2F2F2"/>
                    </a:solidFill>
                  </a:tcPr>
                </a:tc>
                <a:extLst>
                  <a:ext uri="{0D108BD9-81ED-4DB2-BD59-A6C34878D82A}">
                    <a16:rowId xmlns:a16="http://schemas.microsoft.com/office/drawing/2014/main" val="2046600056"/>
                  </a:ext>
                </a:extLst>
              </a:tr>
              <a:tr h="0">
                <a:tc vMerge="1">
                  <a:txBody>
                    <a:bodyPr/>
                    <a:lstStyle/>
                    <a:p>
                      <a:endParaRPr lang="en-US"/>
                    </a:p>
                  </a:txBody>
                  <a:tcPr/>
                </a:tc>
                <a:tc vMerge="1">
                  <a:txBody>
                    <a:bodyPr/>
                    <a:lstStyle/>
                    <a:p>
                      <a:endParaRPr lang="en-US"/>
                    </a:p>
                  </a:txBody>
                  <a:tcPr/>
                </a:tc>
                <a:tc>
                  <a:txBody>
                    <a:bodyPr/>
                    <a:lstStyle/>
                    <a:p>
                      <a:pPr algn="ctr"/>
                      <a:r>
                        <a:rPr lang="en-US" sz="1200" dirty="0">
                          <a:effectLst/>
                        </a:rPr>
                        <a:t>150</a:t>
                      </a:r>
                    </a:p>
                  </a:txBody>
                  <a:tcPr anchor="ctr">
                    <a:lnL>
                      <a:noFill/>
                    </a:lnL>
                    <a:lnR>
                      <a:noFill/>
                    </a:lnR>
                    <a:lnT>
                      <a:noFill/>
                    </a:lnT>
                    <a:lnB>
                      <a:noFill/>
                    </a:lnB>
                    <a:solidFill>
                      <a:srgbClr val="F2F2F2"/>
                    </a:solidFill>
                  </a:tcPr>
                </a:tc>
                <a:tc>
                  <a:txBody>
                    <a:bodyPr/>
                    <a:lstStyle/>
                    <a:p>
                      <a:pPr algn="ctr"/>
                      <a:r>
                        <a:rPr lang="en-US" sz="1200" dirty="0">
                          <a:effectLst/>
                        </a:rPr>
                        <a:t>168</a:t>
                      </a:r>
                    </a:p>
                  </a:txBody>
                  <a:tcPr anchor="ctr">
                    <a:lnL>
                      <a:noFill/>
                    </a:lnL>
                    <a:lnR>
                      <a:noFill/>
                    </a:lnR>
                    <a:lnT>
                      <a:noFill/>
                    </a:lnT>
                    <a:lnB>
                      <a:noFill/>
                    </a:lnB>
                    <a:solidFill>
                      <a:srgbClr val="F2F2F2"/>
                    </a:solidFill>
                  </a:tcPr>
                </a:tc>
                <a:tc vMerge="1">
                  <a:txBody>
                    <a:bodyPr/>
                    <a:lstStyle/>
                    <a:p>
                      <a:endParaRPr lang="en-US"/>
                    </a:p>
                  </a:txBody>
                  <a:tcPr/>
                </a:tc>
                <a:extLst>
                  <a:ext uri="{0D108BD9-81ED-4DB2-BD59-A6C34878D82A}">
                    <a16:rowId xmlns:a16="http://schemas.microsoft.com/office/drawing/2014/main" val="1893143134"/>
                  </a:ext>
                </a:extLst>
              </a:tr>
              <a:tr h="0">
                <a:tc>
                  <a:txBody>
                    <a:bodyPr/>
                    <a:lstStyle/>
                    <a:p>
                      <a:pPr algn="ctr"/>
                      <a:endParaRPr lang="en-US" sz="120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extLst>
                  <a:ext uri="{0D108BD9-81ED-4DB2-BD59-A6C34878D82A}">
                    <a16:rowId xmlns:a16="http://schemas.microsoft.com/office/drawing/2014/main" val="2934634813"/>
                  </a:ext>
                </a:extLst>
              </a:tr>
              <a:tr h="0">
                <a:tc rowSpan="2">
                  <a:txBody>
                    <a:bodyPr/>
                    <a:lstStyle/>
                    <a:p>
                      <a:pPr algn="ctr"/>
                      <a:r>
                        <a:rPr lang="en-US" sz="1200" b="1" dirty="0" err="1">
                          <a:effectLst/>
                        </a:rPr>
                        <a:t>NextSeq</a:t>
                      </a:r>
                      <a:r>
                        <a:rPr lang="en-US" sz="1200" b="1" dirty="0">
                          <a:effectLst/>
                        </a:rPr>
                        <a:t> 1000/2000</a:t>
                      </a:r>
                    </a:p>
                  </a:txBody>
                  <a:tcPr anchor="ctr">
                    <a:lnL>
                      <a:noFill/>
                    </a:lnL>
                    <a:lnR>
                      <a:noFill/>
                    </a:lnR>
                    <a:lnT>
                      <a:noFill/>
                    </a:lnT>
                    <a:lnB>
                      <a:noFill/>
                    </a:lnB>
                    <a:solidFill>
                      <a:srgbClr val="F2F2F2"/>
                    </a:solidFill>
                  </a:tcPr>
                </a:tc>
                <a:tc rowSpan="2">
                  <a:txBody>
                    <a:bodyPr/>
                    <a:lstStyle/>
                    <a:p>
                      <a:pPr algn="ctr"/>
                      <a:r>
                        <a:rPr lang="en-US" sz="1200" dirty="0">
                          <a:effectLst/>
                        </a:rPr>
                        <a:t>P2 or P3</a:t>
                      </a:r>
                    </a:p>
                  </a:txBody>
                  <a:tcPr anchor="ctr">
                    <a:lnL>
                      <a:noFill/>
                    </a:lnL>
                    <a:lnR>
                      <a:noFill/>
                    </a:lnR>
                    <a:lnT>
                      <a:noFill/>
                    </a:lnT>
                    <a:lnB>
                      <a:noFill/>
                    </a:lnB>
                    <a:solidFill>
                      <a:srgbClr val="F2F2F2"/>
                    </a:solidFill>
                  </a:tcPr>
                </a:tc>
                <a:tc>
                  <a:txBody>
                    <a:bodyPr/>
                    <a:lstStyle/>
                    <a:p>
                      <a:pPr algn="ctr"/>
                      <a:r>
                        <a:rPr lang="en-US" sz="1200" dirty="0">
                          <a:effectLst/>
                        </a:rPr>
                        <a:t>100</a:t>
                      </a:r>
                    </a:p>
                  </a:txBody>
                  <a:tcPr anchor="ctr">
                    <a:lnL>
                      <a:noFill/>
                    </a:lnL>
                    <a:lnR>
                      <a:noFill/>
                    </a:lnR>
                    <a:lnT>
                      <a:noFill/>
                    </a:lnT>
                    <a:lnB>
                      <a:noFill/>
                    </a:lnB>
                    <a:solidFill>
                      <a:srgbClr val="F2F2F2"/>
                    </a:solidFill>
                  </a:tcPr>
                </a:tc>
                <a:tc>
                  <a:txBody>
                    <a:bodyPr/>
                    <a:lstStyle/>
                    <a:p>
                      <a:pPr algn="ctr"/>
                      <a:r>
                        <a:rPr lang="en-US" sz="1200" dirty="0">
                          <a:effectLst/>
                        </a:rPr>
                        <a:t>138</a:t>
                      </a:r>
                    </a:p>
                  </a:txBody>
                  <a:tcPr anchor="ctr">
                    <a:lnL>
                      <a:noFill/>
                    </a:lnL>
                    <a:lnR>
                      <a:noFill/>
                    </a:lnR>
                    <a:lnT>
                      <a:noFill/>
                    </a:lnT>
                    <a:lnB>
                      <a:noFill/>
                    </a:lnB>
                    <a:solidFill>
                      <a:srgbClr val="F2F2F2"/>
                    </a:solidFill>
                  </a:tcPr>
                </a:tc>
                <a:tc rowSpan="2">
                  <a:txBody>
                    <a:bodyPr/>
                    <a:lstStyle/>
                    <a:p>
                      <a:pPr algn="ctr"/>
                      <a:r>
                        <a:rPr lang="en-US" sz="1200" dirty="0">
                          <a:effectLst/>
                        </a:rPr>
                        <a:t>No</a:t>
                      </a:r>
                    </a:p>
                  </a:txBody>
                  <a:tcPr anchor="ctr">
                    <a:lnL>
                      <a:noFill/>
                    </a:lnL>
                    <a:lnR>
                      <a:noFill/>
                    </a:lnR>
                    <a:lnT>
                      <a:noFill/>
                    </a:lnT>
                    <a:lnB>
                      <a:noFill/>
                    </a:lnB>
                    <a:solidFill>
                      <a:srgbClr val="F2F2F2"/>
                    </a:solidFill>
                  </a:tcPr>
                </a:tc>
                <a:extLst>
                  <a:ext uri="{0D108BD9-81ED-4DB2-BD59-A6C34878D82A}">
                    <a16:rowId xmlns:a16="http://schemas.microsoft.com/office/drawing/2014/main" val="3236271756"/>
                  </a:ext>
                </a:extLst>
              </a:tr>
              <a:tr h="0">
                <a:tc vMerge="1">
                  <a:txBody>
                    <a:bodyPr/>
                    <a:lstStyle/>
                    <a:p>
                      <a:pPr algn="ctr"/>
                      <a:r>
                        <a:rPr lang="en-US" sz="1200" b="1" dirty="0" err="1">
                          <a:effectLst/>
                        </a:rPr>
                        <a:t>NextSeq</a:t>
                      </a:r>
                      <a:r>
                        <a:rPr lang="en-US" sz="1200" b="1" dirty="0">
                          <a:effectLst/>
                        </a:rPr>
                        <a:t> 1000/2000</a:t>
                      </a:r>
                    </a:p>
                  </a:txBody>
                  <a:tcPr anchor="ctr">
                    <a:lnL>
                      <a:noFill/>
                    </a:lnL>
                    <a:lnR>
                      <a:noFill/>
                    </a:lnR>
                    <a:lnT>
                      <a:noFill/>
                    </a:lnT>
                    <a:lnB>
                      <a:noFill/>
                    </a:lnB>
                    <a:solidFill>
                      <a:srgbClr val="F2F2F2"/>
                    </a:solidFill>
                  </a:tcPr>
                </a:tc>
                <a:tc vMerge="1">
                  <a:txBody>
                    <a:bodyPr/>
                    <a:lstStyle/>
                    <a:p>
                      <a:pPr algn="ctr"/>
                      <a:r>
                        <a:rPr lang="en-US" sz="1200" dirty="0">
                          <a:effectLst/>
                        </a:rPr>
                        <a:t>P2 or P3</a:t>
                      </a:r>
                    </a:p>
                  </a:txBody>
                  <a:tcPr anchor="ctr">
                    <a:lnL>
                      <a:noFill/>
                    </a:lnL>
                    <a:lnR>
                      <a:noFill/>
                    </a:lnR>
                    <a:lnT>
                      <a:noFill/>
                    </a:lnT>
                    <a:lnB>
                      <a:noFill/>
                    </a:lnB>
                    <a:solidFill>
                      <a:srgbClr val="F2F2F2"/>
                    </a:solidFill>
                  </a:tcPr>
                </a:tc>
                <a:tc>
                  <a:txBody>
                    <a:bodyPr/>
                    <a:lstStyle/>
                    <a:p>
                      <a:pPr algn="ctr"/>
                      <a:r>
                        <a:rPr lang="en-US" sz="1200" dirty="0">
                          <a:effectLst/>
                        </a:rPr>
                        <a:t>200</a:t>
                      </a:r>
                    </a:p>
                  </a:txBody>
                  <a:tcPr anchor="ctr">
                    <a:lnL>
                      <a:noFill/>
                    </a:lnL>
                    <a:lnR>
                      <a:noFill/>
                    </a:lnR>
                    <a:lnT>
                      <a:noFill/>
                    </a:lnT>
                    <a:lnB>
                      <a:noFill/>
                    </a:lnB>
                    <a:solidFill>
                      <a:srgbClr val="F2F2F2"/>
                    </a:solidFill>
                  </a:tcPr>
                </a:tc>
                <a:tc>
                  <a:txBody>
                    <a:bodyPr/>
                    <a:lstStyle/>
                    <a:p>
                      <a:pPr algn="ctr"/>
                      <a:r>
                        <a:rPr lang="en-US" sz="1200" dirty="0">
                          <a:effectLst/>
                        </a:rPr>
                        <a:t>238</a:t>
                      </a:r>
                    </a:p>
                  </a:txBody>
                  <a:tcPr anchor="ctr">
                    <a:lnL>
                      <a:noFill/>
                    </a:lnL>
                    <a:lnR>
                      <a:noFill/>
                    </a:lnR>
                    <a:lnT>
                      <a:noFill/>
                    </a:lnT>
                    <a:lnB>
                      <a:noFill/>
                    </a:lnB>
                    <a:solidFill>
                      <a:srgbClr val="F2F2F2"/>
                    </a:solidFill>
                  </a:tcPr>
                </a:tc>
                <a:tc vMerge="1">
                  <a:txBody>
                    <a:bodyPr/>
                    <a:lstStyle/>
                    <a:p>
                      <a:pPr algn="ctr"/>
                      <a:r>
                        <a:rPr lang="en-US" sz="1200" dirty="0">
                          <a:effectLst/>
                        </a:rPr>
                        <a:t>No</a:t>
                      </a:r>
                    </a:p>
                  </a:txBody>
                  <a:tcPr anchor="ctr">
                    <a:lnL>
                      <a:noFill/>
                    </a:lnL>
                    <a:lnR>
                      <a:noFill/>
                    </a:lnR>
                    <a:lnT>
                      <a:noFill/>
                    </a:lnT>
                    <a:lnB>
                      <a:noFill/>
                    </a:lnB>
                    <a:solidFill>
                      <a:srgbClr val="F2F2F2"/>
                    </a:solidFill>
                  </a:tcPr>
                </a:tc>
                <a:extLst>
                  <a:ext uri="{0D108BD9-81ED-4DB2-BD59-A6C34878D82A}">
                    <a16:rowId xmlns:a16="http://schemas.microsoft.com/office/drawing/2014/main" val="4267556017"/>
                  </a:ext>
                </a:extLst>
              </a:tr>
              <a:tr h="0">
                <a:tc>
                  <a:txBody>
                    <a:bodyPr/>
                    <a:lstStyle/>
                    <a:p>
                      <a:pPr algn="ctr"/>
                      <a:endParaRPr lang="en-US" sz="1200" b="1"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extLst>
                  <a:ext uri="{0D108BD9-81ED-4DB2-BD59-A6C34878D82A}">
                    <a16:rowId xmlns:a16="http://schemas.microsoft.com/office/drawing/2014/main" val="125737470"/>
                  </a:ext>
                </a:extLst>
              </a:tr>
              <a:tr h="0">
                <a:tc rowSpan="2">
                  <a:txBody>
                    <a:bodyPr/>
                    <a:lstStyle/>
                    <a:p>
                      <a:pPr algn="ctr"/>
                      <a:r>
                        <a:rPr lang="en-US" sz="1200" b="1" dirty="0" err="1">
                          <a:effectLst/>
                        </a:rPr>
                        <a:t>NovaSeq</a:t>
                      </a:r>
                      <a:r>
                        <a:rPr lang="en-US" sz="1200" b="1" dirty="0">
                          <a:effectLst/>
                        </a:rPr>
                        <a:t> 6000</a:t>
                      </a:r>
                    </a:p>
                  </a:txBody>
                  <a:tcPr anchor="ctr">
                    <a:lnL>
                      <a:noFill/>
                    </a:lnL>
                    <a:lnR>
                      <a:noFill/>
                    </a:lnR>
                    <a:lnT>
                      <a:noFill/>
                    </a:lnT>
                    <a:lnB>
                      <a:noFill/>
                    </a:lnB>
                    <a:solidFill>
                      <a:srgbClr val="F2F2F2"/>
                    </a:solidFill>
                  </a:tcPr>
                </a:tc>
                <a:tc>
                  <a:txBody>
                    <a:bodyPr/>
                    <a:lstStyle/>
                    <a:p>
                      <a:pPr algn="ctr"/>
                      <a:r>
                        <a:rPr lang="en-US" sz="1200" dirty="0">
                          <a:effectLst/>
                        </a:rPr>
                        <a:t>v1 (SP-S4)</a:t>
                      </a:r>
                    </a:p>
                  </a:txBody>
                  <a:tcPr anchor="ctr">
                    <a:lnL>
                      <a:noFill/>
                    </a:lnL>
                    <a:lnR>
                      <a:noFill/>
                    </a:lnR>
                    <a:lnT>
                      <a:noFill/>
                    </a:lnT>
                    <a:lnB>
                      <a:noFill/>
                    </a:lnB>
                    <a:solidFill>
                      <a:srgbClr val="F2F2F2"/>
                    </a:solidFill>
                  </a:tcPr>
                </a:tc>
                <a:tc>
                  <a:txBody>
                    <a:bodyPr/>
                    <a:lstStyle/>
                    <a:p>
                      <a:pPr algn="ctr"/>
                      <a:r>
                        <a:rPr lang="en-US" sz="1200" dirty="0">
                          <a:effectLst/>
                        </a:rPr>
                        <a:t>100</a:t>
                      </a:r>
                    </a:p>
                  </a:txBody>
                  <a:tcPr anchor="ctr">
                    <a:lnL>
                      <a:noFill/>
                    </a:lnL>
                    <a:lnR>
                      <a:noFill/>
                    </a:lnR>
                    <a:lnT>
                      <a:noFill/>
                    </a:lnT>
                    <a:lnB>
                      <a:noFill/>
                    </a:lnB>
                    <a:solidFill>
                      <a:srgbClr val="F2F2F2"/>
                    </a:solidFill>
                  </a:tcPr>
                </a:tc>
                <a:tc>
                  <a:txBody>
                    <a:bodyPr/>
                    <a:lstStyle/>
                    <a:p>
                      <a:pPr algn="ctr"/>
                      <a:r>
                        <a:rPr lang="en-US" sz="1200" dirty="0">
                          <a:effectLst/>
                        </a:rPr>
                        <a:t>130</a:t>
                      </a:r>
                    </a:p>
                  </a:txBody>
                  <a:tcPr anchor="ctr">
                    <a:lnL>
                      <a:noFill/>
                    </a:lnL>
                    <a:lnR>
                      <a:noFill/>
                    </a:lnR>
                    <a:lnT>
                      <a:noFill/>
                    </a:lnT>
                    <a:lnB>
                      <a:noFill/>
                    </a:lnB>
                    <a:solidFill>
                      <a:srgbClr val="F2F2F2"/>
                    </a:solidFill>
                  </a:tcPr>
                </a:tc>
                <a:tc>
                  <a:txBody>
                    <a:bodyPr/>
                    <a:lstStyle/>
                    <a:p>
                      <a:pPr algn="ctr"/>
                      <a:r>
                        <a:rPr lang="en-US" sz="1200" dirty="0">
                          <a:effectLst/>
                        </a:rPr>
                        <a:t>Yes – 7 cycles</a:t>
                      </a:r>
                    </a:p>
                  </a:txBody>
                  <a:tcPr anchor="ctr">
                    <a:lnL>
                      <a:noFill/>
                    </a:lnL>
                    <a:lnR>
                      <a:noFill/>
                    </a:lnR>
                    <a:lnT>
                      <a:noFill/>
                    </a:lnT>
                    <a:lnB>
                      <a:noFill/>
                    </a:lnB>
                    <a:solidFill>
                      <a:srgbClr val="F2F2F2"/>
                    </a:solidFill>
                  </a:tcPr>
                </a:tc>
                <a:extLst>
                  <a:ext uri="{0D108BD9-81ED-4DB2-BD59-A6C34878D82A}">
                    <a16:rowId xmlns:a16="http://schemas.microsoft.com/office/drawing/2014/main" val="1349684892"/>
                  </a:ext>
                </a:extLst>
              </a:tr>
              <a:tr h="0">
                <a:tc vMerge="1">
                  <a:txBody>
                    <a:bodyPr/>
                    <a:lstStyle/>
                    <a:p>
                      <a:pPr algn="ctr"/>
                      <a:endParaRPr lang="en-US" sz="1200" b="1" dirty="0">
                        <a:effectLst/>
                      </a:endParaRPr>
                    </a:p>
                  </a:txBody>
                  <a:tcPr anchor="ctr">
                    <a:lnL>
                      <a:noFill/>
                    </a:lnL>
                    <a:lnR>
                      <a:noFill/>
                    </a:lnR>
                    <a:lnT>
                      <a:noFill/>
                    </a:lnT>
                    <a:lnB>
                      <a:noFill/>
                    </a:lnB>
                    <a:solidFill>
                      <a:srgbClr val="F2F2F2"/>
                    </a:solidFill>
                  </a:tcPr>
                </a:tc>
                <a:tc>
                  <a:txBody>
                    <a:bodyPr/>
                    <a:lstStyle/>
                    <a:p>
                      <a:pPr algn="ctr"/>
                      <a:r>
                        <a:rPr lang="en-US" sz="1200" dirty="0">
                          <a:effectLst/>
                        </a:rPr>
                        <a:t>v1.5 (SP-S4)</a:t>
                      </a:r>
                    </a:p>
                  </a:txBody>
                  <a:tcPr anchor="ctr">
                    <a:lnL>
                      <a:noFill/>
                    </a:lnL>
                    <a:lnR>
                      <a:noFill/>
                    </a:lnR>
                    <a:lnT>
                      <a:noFill/>
                    </a:lnT>
                    <a:lnB>
                      <a:noFill/>
                    </a:lnB>
                    <a:solidFill>
                      <a:srgbClr val="F2F2F2"/>
                    </a:solidFill>
                  </a:tcPr>
                </a:tc>
                <a:tc>
                  <a:txBody>
                    <a:bodyPr/>
                    <a:lstStyle/>
                    <a:p>
                      <a:pPr algn="ctr"/>
                      <a:r>
                        <a:rPr lang="en-US" sz="1200" dirty="0">
                          <a:effectLst/>
                        </a:rPr>
                        <a:t>100</a:t>
                      </a:r>
                    </a:p>
                  </a:txBody>
                  <a:tcPr anchor="ctr">
                    <a:lnL>
                      <a:noFill/>
                    </a:lnL>
                    <a:lnR>
                      <a:noFill/>
                    </a:lnR>
                    <a:lnT>
                      <a:noFill/>
                    </a:lnT>
                    <a:lnB>
                      <a:noFill/>
                    </a:lnB>
                    <a:solidFill>
                      <a:srgbClr val="F2F2F2"/>
                    </a:solidFill>
                  </a:tcPr>
                </a:tc>
                <a:tc>
                  <a:txBody>
                    <a:bodyPr/>
                    <a:lstStyle/>
                    <a:p>
                      <a:pPr algn="ctr"/>
                      <a:r>
                        <a:rPr lang="en-US" sz="1200" dirty="0">
                          <a:effectLst/>
                        </a:rPr>
                        <a:t>138</a:t>
                      </a:r>
                    </a:p>
                  </a:txBody>
                  <a:tcPr anchor="ctr">
                    <a:lnL>
                      <a:noFill/>
                    </a:lnL>
                    <a:lnR>
                      <a:noFill/>
                    </a:lnR>
                    <a:lnT>
                      <a:noFill/>
                    </a:lnT>
                    <a:lnB>
                      <a:noFill/>
                    </a:lnB>
                    <a:solidFill>
                      <a:srgbClr val="F2F2F2"/>
                    </a:solidFill>
                  </a:tcPr>
                </a:tc>
                <a:tc>
                  <a:txBody>
                    <a:bodyPr/>
                    <a:lstStyle/>
                    <a:p>
                      <a:pPr algn="ctr"/>
                      <a:r>
                        <a:rPr lang="en-US" sz="1200" dirty="0">
                          <a:effectLst/>
                        </a:rPr>
                        <a:t>No</a:t>
                      </a:r>
                    </a:p>
                  </a:txBody>
                  <a:tcPr anchor="ctr">
                    <a:lnL>
                      <a:noFill/>
                    </a:lnL>
                    <a:lnR>
                      <a:noFill/>
                    </a:lnR>
                    <a:lnT>
                      <a:noFill/>
                    </a:lnT>
                    <a:lnB>
                      <a:noFill/>
                    </a:lnB>
                    <a:solidFill>
                      <a:srgbClr val="F2F2F2"/>
                    </a:solidFill>
                  </a:tcPr>
                </a:tc>
                <a:extLst>
                  <a:ext uri="{0D108BD9-81ED-4DB2-BD59-A6C34878D82A}">
                    <a16:rowId xmlns:a16="http://schemas.microsoft.com/office/drawing/2014/main" val="2167790896"/>
                  </a:ext>
                </a:extLst>
              </a:tr>
            </a:tbl>
          </a:graphicData>
        </a:graphic>
      </p:graphicFrame>
      <p:grpSp>
        <p:nvGrpSpPr>
          <p:cNvPr id="17" name="Group 16">
            <a:extLst>
              <a:ext uri="{FF2B5EF4-FFF2-40B4-BE49-F238E27FC236}">
                <a16:creationId xmlns:a16="http://schemas.microsoft.com/office/drawing/2014/main" id="{D0B19314-BB18-314A-BE25-C4929F31C9D8}"/>
              </a:ext>
            </a:extLst>
          </p:cNvPr>
          <p:cNvGrpSpPr/>
          <p:nvPr/>
        </p:nvGrpSpPr>
        <p:grpSpPr>
          <a:xfrm>
            <a:off x="2639950" y="5469875"/>
            <a:ext cx="7552599" cy="1388125"/>
            <a:chOff x="2229192" y="5451644"/>
            <a:chExt cx="7552599" cy="1388125"/>
          </a:xfrm>
        </p:grpSpPr>
        <p:pic>
          <p:nvPicPr>
            <p:cNvPr id="10" name="Picture 9">
              <a:extLst>
                <a:ext uri="{FF2B5EF4-FFF2-40B4-BE49-F238E27FC236}">
                  <a16:creationId xmlns:a16="http://schemas.microsoft.com/office/drawing/2014/main" id="{6490F36D-4D60-B3CF-17E1-281839634651}"/>
                </a:ext>
              </a:extLst>
            </p:cNvPr>
            <p:cNvPicPr>
              <a:picLocks noChangeAspect="1"/>
            </p:cNvPicPr>
            <p:nvPr/>
          </p:nvPicPr>
          <p:blipFill>
            <a:blip r:embed="rId3"/>
            <a:stretch>
              <a:fillRect/>
            </a:stretch>
          </p:blipFill>
          <p:spPr>
            <a:xfrm>
              <a:off x="2229192" y="5491023"/>
              <a:ext cx="6780994" cy="1348746"/>
            </a:xfrm>
            <a:prstGeom prst="rect">
              <a:avLst/>
            </a:prstGeom>
          </p:spPr>
        </p:pic>
        <p:sp>
          <p:nvSpPr>
            <p:cNvPr id="11" name="TextBox 10">
              <a:extLst>
                <a:ext uri="{FF2B5EF4-FFF2-40B4-BE49-F238E27FC236}">
                  <a16:creationId xmlns:a16="http://schemas.microsoft.com/office/drawing/2014/main" id="{0ABFB96C-1943-0AE7-5EA6-4E2D9C605649}"/>
                </a:ext>
              </a:extLst>
            </p:cNvPr>
            <p:cNvSpPr txBox="1"/>
            <p:nvPr/>
          </p:nvSpPr>
          <p:spPr>
            <a:xfrm>
              <a:off x="3378820" y="5451644"/>
              <a:ext cx="6402971" cy="369332"/>
            </a:xfrm>
            <a:prstGeom prst="rect">
              <a:avLst/>
            </a:prstGeom>
            <a:noFill/>
          </p:spPr>
          <p:txBody>
            <a:bodyPr wrap="none" rtlCol="0">
              <a:spAutoFit/>
            </a:bodyPr>
            <a:lstStyle/>
            <a:p>
              <a:r>
                <a:rPr lang="en-US" dirty="0"/>
                <a:t>10     +         </a:t>
              </a:r>
              <a:r>
                <a:rPr lang="en-US" dirty="0">
                  <a:solidFill>
                    <a:schemeClr val="accent6"/>
                  </a:solidFill>
                </a:rPr>
                <a:t>2</a:t>
              </a:r>
              <a:r>
                <a:rPr lang="en-US" dirty="0">
                  <a:solidFill>
                    <a:srgbClr val="F15C21"/>
                  </a:solidFill>
                </a:rPr>
                <a:t>8</a:t>
              </a:r>
              <a:r>
                <a:rPr lang="en-US" dirty="0"/>
                <a:t>         +             …        </a:t>
              </a:r>
              <a:r>
                <a:rPr lang="en-US" dirty="0">
                  <a:solidFill>
                    <a:schemeClr val="bg1">
                      <a:lumMod val="50000"/>
                    </a:schemeClr>
                  </a:solidFill>
                </a:rPr>
                <a:t>90</a:t>
              </a:r>
              <a:r>
                <a:rPr lang="en-US" dirty="0"/>
                <a:t>       +   10      =      138 cycles</a:t>
              </a:r>
            </a:p>
          </p:txBody>
        </p:sp>
      </p:grpSp>
      <p:grpSp>
        <p:nvGrpSpPr>
          <p:cNvPr id="16" name="Group 15">
            <a:extLst>
              <a:ext uri="{FF2B5EF4-FFF2-40B4-BE49-F238E27FC236}">
                <a16:creationId xmlns:a16="http://schemas.microsoft.com/office/drawing/2014/main" id="{0B2305E4-7AA4-79F6-3FE6-30D41ADC5BFF}"/>
              </a:ext>
            </a:extLst>
          </p:cNvPr>
          <p:cNvGrpSpPr/>
          <p:nvPr/>
        </p:nvGrpSpPr>
        <p:grpSpPr>
          <a:xfrm>
            <a:off x="2737924" y="4263908"/>
            <a:ext cx="8253461" cy="1027893"/>
            <a:chOff x="2209800" y="3885016"/>
            <a:chExt cx="8253461" cy="1027893"/>
          </a:xfrm>
        </p:grpSpPr>
        <p:pic>
          <p:nvPicPr>
            <p:cNvPr id="15" name="Picture 14">
              <a:extLst>
                <a:ext uri="{FF2B5EF4-FFF2-40B4-BE49-F238E27FC236}">
                  <a16:creationId xmlns:a16="http://schemas.microsoft.com/office/drawing/2014/main" id="{CC686F18-3582-A60D-DB88-7158D780535D}"/>
                </a:ext>
              </a:extLst>
            </p:cNvPr>
            <p:cNvPicPr>
              <a:picLocks noChangeAspect="1"/>
            </p:cNvPicPr>
            <p:nvPr/>
          </p:nvPicPr>
          <p:blipFill>
            <a:blip r:embed="rId4"/>
            <a:stretch>
              <a:fillRect/>
            </a:stretch>
          </p:blipFill>
          <p:spPr>
            <a:xfrm>
              <a:off x="2209800" y="4106275"/>
              <a:ext cx="7772400" cy="806634"/>
            </a:xfrm>
            <a:prstGeom prst="rect">
              <a:avLst/>
            </a:prstGeom>
          </p:spPr>
        </p:pic>
        <p:sp>
          <p:nvSpPr>
            <p:cNvPr id="12" name="TextBox 11">
              <a:extLst>
                <a:ext uri="{FF2B5EF4-FFF2-40B4-BE49-F238E27FC236}">
                  <a16:creationId xmlns:a16="http://schemas.microsoft.com/office/drawing/2014/main" id="{5594ACCC-569A-72E9-E293-A96298FC6C33}"/>
                </a:ext>
              </a:extLst>
            </p:cNvPr>
            <p:cNvSpPr txBox="1"/>
            <p:nvPr/>
          </p:nvSpPr>
          <p:spPr>
            <a:xfrm>
              <a:off x="4696682" y="3885016"/>
              <a:ext cx="5766579" cy="369332"/>
            </a:xfrm>
            <a:prstGeom prst="rect">
              <a:avLst/>
            </a:prstGeom>
            <a:noFill/>
          </p:spPr>
          <p:txBody>
            <a:bodyPr wrap="none" rtlCol="0">
              <a:spAutoFit/>
            </a:bodyPr>
            <a:lstStyle/>
            <a:p>
              <a:r>
                <a:rPr lang="en-US" dirty="0">
                  <a:solidFill>
                    <a:schemeClr val="accent6"/>
                  </a:solidFill>
                </a:rPr>
                <a:t>2</a:t>
              </a:r>
              <a:r>
                <a:rPr lang="en-US" dirty="0">
                  <a:solidFill>
                    <a:srgbClr val="F15C21"/>
                  </a:solidFill>
                </a:rPr>
                <a:t>8</a:t>
              </a:r>
              <a:r>
                <a:rPr lang="en-US" dirty="0"/>
                <a:t>         +                …         </a:t>
              </a:r>
              <a:r>
                <a:rPr lang="en-US" dirty="0">
                  <a:solidFill>
                    <a:schemeClr val="bg1">
                      <a:lumMod val="50000"/>
                    </a:schemeClr>
                  </a:solidFill>
                </a:rPr>
                <a:t>56</a:t>
              </a:r>
              <a:r>
                <a:rPr lang="en-US" dirty="0"/>
                <a:t>                   +    8      =      92 cycles</a:t>
              </a:r>
            </a:p>
          </p:txBody>
        </p:sp>
      </p:grpSp>
      <p:sp>
        <p:nvSpPr>
          <p:cNvPr id="18" name="TextBox 17">
            <a:extLst>
              <a:ext uri="{FF2B5EF4-FFF2-40B4-BE49-F238E27FC236}">
                <a16:creationId xmlns:a16="http://schemas.microsoft.com/office/drawing/2014/main" id="{986A280A-2A92-C003-8140-DDAEE900139B}"/>
              </a:ext>
            </a:extLst>
          </p:cNvPr>
          <p:cNvSpPr txBox="1"/>
          <p:nvPr/>
        </p:nvSpPr>
        <p:spPr>
          <a:xfrm>
            <a:off x="334882" y="5009715"/>
            <a:ext cx="466794" cy="369332"/>
          </a:xfrm>
          <a:prstGeom prst="rect">
            <a:avLst/>
          </a:prstGeom>
          <a:noFill/>
        </p:spPr>
        <p:txBody>
          <a:bodyPr wrap="none" rtlCol="0">
            <a:spAutoFit/>
          </a:bodyPr>
          <a:lstStyle/>
          <a:p>
            <a:r>
              <a:rPr lang="en-US" dirty="0" err="1"/>
              <a:t>Eg.</a:t>
            </a:r>
            <a:endParaRPr lang="en-US" dirty="0"/>
          </a:p>
        </p:txBody>
      </p:sp>
      <p:sp>
        <p:nvSpPr>
          <p:cNvPr id="19" name="TextBox 18">
            <a:extLst>
              <a:ext uri="{FF2B5EF4-FFF2-40B4-BE49-F238E27FC236}">
                <a16:creationId xmlns:a16="http://schemas.microsoft.com/office/drawing/2014/main" id="{F23F1EB1-93DB-BF9F-8F11-B3B1EBE3740B}"/>
              </a:ext>
            </a:extLst>
          </p:cNvPr>
          <p:cNvSpPr txBox="1"/>
          <p:nvPr/>
        </p:nvSpPr>
        <p:spPr>
          <a:xfrm>
            <a:off x="848082" y="4263908"/>
            <a:ext cx="1797030" cy="923330"/>
          </a:xfrm>
          <a:prstGeom prst="rect">
            <a:avLst/>
          </a:prstGeom>
          <a:noFill/>
        </p:spPr>
        <p:txBody>
          <a:bodyPr wrap="none" rtlCol="0">
            <a:spAutoFit/>
          </a:bodyPr>
          <a:lstStyle/>
          <a:p>
            <a:pPr algn="r"/>
            <a:r>
              <a:rPr lang="en-US" dirty="0"/>
              <a:t>GEX, Single Index</a:t>
            </a:r>
          </a:p>
          <a:p>
            <a:pPr algn="r"/>
            <a:r>
              <a:rPr lang="en-US" dirty="0" err="1"/>
              <a:t>NextSeq</a:t>
            </a:r>
            <a:r>
              <a:rPr lang="en-US" dirty="0"/>
              <a:t> 500</a:t>
            </a:r>
          </a:p>
          <a:p>
            <a:pPr algn="r"/>
            <a:r>
              <a:rPr lang="en-US" dirty="0"/>
              <a:t>75 Cycle kit</a:t>
            </a:r>
          </a:p>
        </p:txBody>
      </p:sp>
      <p:sp>
        <p:nvSpPr>
          <p:cNvPr id="20" name="TextBox 19">
            <a:extLst>
              <a:ext uri="{FF2B5EF4-FFF2-40B4-BE49-F238E27FC236}">
                <a16:creationId xmlns:a16="http://schemas.microsoft.com/office/drawing/2014/main" id="{F3FBD5A5-D83B-6703-2DFB-4686E4DCE198}"/>
              </a:ext>
            </a:extLst>
          </p:cNvPr>
          <p:cNvSpPr txBox="1"/>
          <p:nvPr/>
        </p:nvSpPr>
        <p:spPr>
          <a:xfrm>
            <a:off x="977924" y="5720373"/>
            <a:ext cx="1667188" cy="923330"/>
          </a:xfrm>
          <a:prstGeom prst="rect">
            <a:avLst/>
          </a:prstGeom>
          <a:noFill/>
        </p:spPr>
        <p:txBody>
          <a:bodyPr wrap="none" rtlCol="0">
            <a:spAutoFit/>
          </a:bodyPr>
          <a:lstStyle/>
          <a:p>
            <a:pPr algn="r"/>
            <a:r>
              <a:rPr lang="en-US" dirty="0"/>
              <a:t>GEX, Dual Index</a:t>
            </a:r>
          </a:p>
          <a:p>
            <a:pPr algn="r"/>
            <a:r>
              <a:rPr lang="en-US" dirty="0" err="1"/>
              <a:t>NextSeq</a:t>
            </a:r>
            <a:r>
              <a:rPr lang="en-US" dirty="0"/>
              <a:t> 2000</a:t>
            </a:r>
          </a:p>
          <a:p>
            <a:pPr algn="r"/>
            <a:r>
              <a:rPr lang="en-US" dirty="0"/>
              <a:t>100 Cycle kit</a:t>
            </a:r>
          </a:p>
        </p:txBody>
      </p:sp>
      <p:cxnSp>
        <p:nvCxnSpPr>
          <p:cNvPr id="22" name="Straight Connector 21">
            <a:extLst>
              <a:ext uri="{FF2B5EF4-FFF2-40B4-BE49-F238E27FC236}">
                <a16:creationId xmlns:a16="http://schemas.microsoft.com/office/drawing/2014/main" id="{BF916EF1-B8D2-09AD-554E-5F6D9DDCC76B}"/>
              </a:ext>
            </a:extLst>
          </p:cNvPr>
          <p:cNvCxnSpPr/>
          <p:nvPr/>
        </p:nvCxnSpPr>
        <p:spPr>
          <a:xfrm>
            <a:off x="1143000" y="5379047"/>
            <a:ext cx="965138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00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294D00-6544-F244-8791-523279540873}"/>
              </a:ext>
            </a:extLst>
          </p:cNvPr>
          <p:cNvSpPr txBox="1"/>
          <p:nvPr/>
        </p:nvSpPr>
        <p:spPr>
          <a:xfrm>
            <a:off x="352247" y="341789"/>
            <a:ext cx="11487504" cy="923330"/>
          </a:xfrm>
          <a:prstGeom prst="rect">
            <a:avLst/>
          </a:prstGeom>
          <a:noFill/>
        </p:spPr>
        <p:txBody>
          <a:bodyPr wrap="none" rtlCol="0">
            <a:spAutoFit/>
          </a:bodyPr>
          <a:lstStyle/>
          <a:p>
            <a:pPr algn="ctr"/>
            <a:r>
              <a:rPr lang="en-US" sz="3600" dirty="0">
                <a:latin typeface="+mj-lt"/>
              </a:rPr>
              <a:t>10X Genomics </a:t>
            </a:r>
            <a:r>
              <a:rPr lang="en-US" sz="3600" dirty="0">
                <a:solidFill>
                  <a:schemeClr val="accent6"/>
                </a:solidFill>
                <a:latin typeface="+mj-lt"/>
              </a:rPr>
              <a:t>Cell Ranger</a:t>
            </a:r>
            <a:r>
              <a:rPr lang="en-US" sz="3600" dirty="0">
                <a:latin typeface="+mj-lt"/>
              </a:rPr>
              <a:t> </a:t>
            </a:r>
          </a:p>
          <a:p>
            <a:pPr algn="ctr"/>
            <a:r>
              <a:rPr lang="en-US" dirty="0">
                <a:latin typeface="+mj-lt"/>
              </a:rPr>
              <a:t>Support page: </a:t>
            </a:r>
            <a:r>
              <a:rPr lang="en-US" dirty="0">
                <a:latin typeface="+mj-lt"/>
                <a:hlinkClick r:id="rId2"/>
              </a:rPr>
              <a:t>https://support.10xgenomics.com/single-cell-gene-expression/software/pipelines/latest/what-is-cell-ranger</a:t>
            </a:r>
            <a:endParaRPr lang="en-US" dirty="0">
              <a:latin typeface="+mj-lt"/>
            </a:endParaRPr>
          </a:p>
        </p:txBody>
      </p:sp>
      <p:pic>
        <p:nvPicPr>
          <p:cNvPr id="8194" name="Picture 2" descr="cellranger multiple samples">
            <a:extLst>
              <a:ext uri="{FF2B5EF4-FFF2-40B4-BE49-F238E27FC236}">
                <a16:creationId xmlns:a16="http://schemas.microsoft.com/office/drawing/2014/main" id="{A5B91039-441E-307C-BB73-5D960BB8F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85" y="4051607"/>
            <a:ext cx="9579429" cy="19670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A0D727-49B6-9457-ADA1-CCD9CF6A5CF1}"/>
              </a:ext>
            </a:extLst>
          </p:cNvPr>
          <p:cNvSpPr txBox="1"/>
          <p:nvPr/>
        </p:nvSpPr>
        <p:spPr>
          <a:xfrm>
            <a:off x="3657599" y="1688867"/>
            <a:ext cx="5156540" cy="1938992"/>
          </a:xfrm>
          <a:prstGeom prst="rect">
            <a:avLst/>
          </a:prstGeom>
          <a:noFill/>
        </p:spPr>
        <p:txBody>
          <a:bodyPr wrap="none" rtlCol="0">
            <a:spAutoFit/>
          </a:bodyPr>
          <a:lstStyle/>
          <a:p>
            <a:r>
              <a:rPr lang="en-US" sz="2000" dirty="0">
                <a:solidFill>
                  <a:schemeClr val="accent6"/>
                </a:solidFill>
              </a:rPr>
              <a:t>Option 1:</a:t>
            </a:r>
            <a:r>
              <a:rPr lang="en-US" sz="2000" dirty="0"/>
              <a:t> Use 10X Genomics Cloud</a:t>
            </a:r>
          </a:p>
          <a:p>
            <a:r>
              <a:rPr lang="en-US" sz="2000" dirty="0"/>
              <a:t>	credits included with reagent purchase</a:t>
            </a:r>
          </a:p>
          <a:p>
            <a:endParaRPr lang="en-US" sz="2000" dirty="0"/>
          </a:p>
          <a:p>
            <a:r>
              <a:rPr lang="en-US" sz="2000" dirty="0">
                <a:solidFill>
                  <a:schemeClr val="accent6"/>
                </a:solidFill>
              </a:rPr>
              <a:t>Option 2:</a:t>
            </a:r>
            <a:r>
              <a:rPr lang="en-US" sz="2000" dirty="0"/>
              <a:t> Install and run on Linux system:</a:t>
            </a:r>
          </a:p>
          <a:p>
            <a:r>
              <a:rPr lang="en-US" sz="2000" dirty="0"/>
              <a:t>	a. local mode (single computer)</a:t>
            </a:r>
          </a:p>
          <a:p>
            <a:r>
              <a:rPr lang="en-US" sz="2000" dirty="0"/>
              <a:t>	b. cluster mode</a:t>
            </a:r>
          </a:p>
        </p:txBody>
      </p:sp>
    </p:spTree>
    <p:extLst>
      <p:ext uri="{BB962C8B-B14F-4D97-AF65-F5344CB8AC3E}">
        <p14:creationId xmlns:p14="http://schemas.microsoft.com/office/powerpoint/2010/main" val="4054379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9507</TotalTime>
  <Words>5205</Words>
  <Application>Microsoft Macintosh PowerPoint</Application>
  <PresentationFormat>Widescreen</PresentationFormat>
  <Paragraphs>974</Paragraphs>
  <Slides>72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-apple-system</vt:lpstr>
      <vt:lpstr>Arial</vt:lpstr>
      <vt:lpstr>Calibri</vt:lpstr>
      <vt:lpstr>Calibri Light</vt:lpstr>
      <vt:lpstr>Chalkboard</vt:lpstr>
      <vt:lpstr>Inter</vt:lpstr>
      <vt:lpstr>Menlo</vt:lpstr>
      <vt:lpstr>Open Sans</vt:lpstr>
      <vt:lpstr>system-ui</vt:lpstr>
      <vt:lpstr>Office Theme</vt:lpstr>
      <vt:lpstr>Introduction to scRNAseq Analysis</vt:lpstr>
      <vt:lpstr>PowerPoint Presentation</vt:lpstr>
      <vt:lpstr>Mapping and Counting</vt:lpstr>
      <vt:lpstr>Anatomy of a 10X 3’-Single Cell Amplicon</vt:lpstr>
      <vt:lpstr>Library Indexing</vt:lpstr>
      <vt:lpstr>Index Hopping</vt:lpstr>
      <vt:lpstr>Index Diversity</vt:lpstr>
      <vt:lpstr>Optimizing your Sequencing run</vt:lpstr>
      <vt:lpstr>PowerPoint Presentation</vt:lpstr>
      <vt:lpstr>Sample Indices</vt:lpstr>
      <vt:lpstr>PowerPoint Presentation</vt:lpstr>
      <vt:lpstr>PowerPoint Presentation</vt:lpstr>
      <vt:lpstr>PowerPoint Presentation</vt:lpstr>
      <vt:lpstr>Running cellranger count</vt:lpstr>
      <vt:lpstr>--include-introns …?</vt:lpstr>
      <vt:lpstr>Alternative Aligners</vt:lpstr>
      <vt:lpstr>PowerPoint Presentation</vt:lpstr>
      <vt:lpstr>Custom Genomes w/ cellranger mkref</vt:lpstr>
      <vt:lpstr>PowerPoint Presentation</vt:lpstr>
      <vt:lpstr>Cell Ranger Pipeline Output</vt:lpstr>
      <vt:lpstr>BAM file You should Archive this. </vt:lpstr>
      <vt:lpstr>Cell Calling Algorithm</vt:lpstr>
      <vt:lpstr>PowerPoint Presentation</vt:lpstr>
      <vt:lpstr>Loupe Browser</vt:lpstr>
      <vt:lpstr>Quality Control: web_summary.html</vt:lpstr>
      <vt:lpstr>PowerPoint Presentation</vt:lpstr>
      <vt:lpstr>PowerPoint Presentation</vt:lpstr>
      <vt:lpstr>Samples saturate at different rates</vt:lpstr>
      <vt:lpstr>Sequencing Saturation – How deep?</vt:lpstr>
      <vt:lpstr>Combine samples with cellranger aggr</vt:lpstr>
      <vt:lpstr>Matrix format: HDF5 vs MTX (MEX)</vt:lpstr>
      <vt:lpstr>Sparse vs Dense Matrices</vt:lpstr>
      <vt:lpstr>PowerPoint Presentation</vt:lpstr>
      <vt:lpstr>Demo Datasets</vt:lpstr>
      <vt:lpstr>EXERCISE 1</vt:lpstr>
      <vt:lpstr>EXERCISE 2</vt:lpstr>
      <vt:lpstr>Secondary Analysis</vt:lpstr>
      <vt:lpstr>QC metrics – Cell Death</vt:lpstr>
      <vt:lpstr>QC metrics – Dissociation Stress</vt:lpstr>
      <vt:lpstr>QC metrics</vt:lpstr>
      <vt:lpstr>Doublets / Multiplets</vt:lpstr>
      <vt:lpstr>Doublet Filtering</vt:lpstr>
      <vt:lpstr>PowerPoint Presentation</vt:lpstr>
      <vt:lpstr>Normalization &amp; log transformation</vt:lpstr>
      <vt:lpstr>PowerPoint Presentation</vt:lpstr>
      <vt:lpstr>Feature Selection: Supervised gene sets</vt:lpstr>
      <vt:lpstr>Linear Regression of Unwanted Variation</vt:lpstr>
      <vt:lpstr>PowerPoint Presentation</vt:lpstr>
      <vt:lpstr>How Many PCs?</vt:lpstr>
      <vt:lpstr>PC “Loadings”</vt:lpstr>
      <vt:lpstr>Other means of Dimensionality Reduction</vt:lpstr>
      <vt:lpstr>PowerPoint Presentation</vt:lpstr>
      <vt:lpstr>PowerPoint Presentation</vt:lpstr>
      <vt:lpstr>PowerPoint Presentation</vt:lpstr>
      <vt:lpstr>PowerPoint Presentation</vt:lpstr>
      <vt:lpstr>Visualization with tSNE/UMAP</vt:lpstr>
      <vt:lpstr>No one projection is “correct”</vt:lpstr>
      <vt:lpstr>Clustering</vt:lpstr>
      <vt:lpstr>Clustering Resolution</vt:lpstr>
      <vt:lpstr>Batch Correction:</vt:lpstr>
      <vt:lpstr>Differential Gene Expression</vt:lpstr>
      <vt:lpstr>Differential Gene Expression</vt:lpstr>
      <vt:lpstr>Cell Type Identification</vt:lpstr>
      <vt:lpstr>Atlas Efforts building Cell Type Classifiers</vt:lpstr>
      <vt:lpstr>Going Beyond Gene Expression</vt:lpstr>
      <vt:lpstr>CNV inference</vt:lpstr>
      <vt:lpstr>Transcriptional Dynamics: RNA Velocity</vt:lpstr>
      <vt:lpstr>PowerPoint Presentation</vt:lpstr>
      <vt:lpstr>Cultured Cells – RNA Velocity</vt:lpstr>
      <vt:lpstr>PowerPoint Presentation</vt:lpstr>
      <vt:lpstr>SCENIC</vt:lpstr>
      <vt:lpstr>SCENIC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Single Cell Analysis</dc:title>
  <dc:creator>jpreall@gmail.com</dc:creator>
  <cp:lastModifiedBy>jpreall@gmail.com</cp:lastModifiedBy>
  <cp:revision>43</cp:revision>
  <dcterms:created xsi:type="dcterms:W3CDTF">2022-11-10T05:01:28Z</dcterms:created>
  <dcterms:modified xsi:type="dcterms:W3CDTF">2022-11-16T19:58:41Z</dcterms:modified>
</cp:coreProperties>
</file>